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50"/>
  </p:notesMasterIdLst>
  <p:sldIdLst>
    <p:sldId id="256" r:id="rId2"/>
    <p:sldId id="294" r:id="rId3"/>
    <p:sldId id="372" r:id="rId4"/>
    <p:sldId id="337" r:id="rId5"/>
    <p:sldId id="333" r:id="rId6"/>
    <p:sldId id="329" r:id="rId7"/>
    <p:sldId id="330" r:id="rId8"/>
    <p:sldId id="332" r:id="rId9"/>
    <p:sldId id="343" r:id="rId10"/>
    <p:sldId id="344" r:id="rId11"/>
    <p:sldId id="340" r:id="rId12"/>
    <p:sldId id="359" r:id="rId13"/>
    <p:sldId id="362" r:id="rId14"/>
    <p:sldId id="363" r:id="rId15"/>
    <p:sldId id="364" r:id="rId16"/>
    <p:sldId id="365" r:id="rId17"/>
    <p:sldId id="366" r:id="rId18"/>
    <p:sldId id="367" r:id="rId19"/>
    <p:sldId id="336" r:id="rId20"/>
    <p:sldId id="338" r:id="rId21"/>
    <p:sldId id="322" r:id="rId22"/>
    <p:sldId id="339" r:id="rId23"/>
    <p:sldId id="355" r:id="rId24"/>
    <p:sldId id="371" r:id="rId25"/>
    <p:sldId id="357" r:id="rId26"/>
    <p:sldId id="356" r:id="rId27"/>
    <p:sldId id="323" r:id="rId28"/>
    <p:sldId id="324" r:id="rId29"/>
    <p:sldId id="334" r:id="rId30"/>
    <p:sldId id="335" r:id="rId31"/>
    <p:sldId id="328" r:id="rId32"/>
    <p:sldId id="325" r:id="rId33"/>
    <p:sldId id="352" r:id="rId34"/>
    <p:sldId id="353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26" r:id="rId43"/>
    <p:sldId id="327" r:id="rId44"/>
    <p:sldId id="368" r:id="rId45"/>
    <p:sldId id="370" r:id="rId46"/>
    <p:sldId id="369" r:id="rId47"/>
    <p:sldId id="341" r:id="rId48"/>
    <p:sldId id="342" r:id="rId4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9900"/>
    <a:srgbClr val="990000"/>
    <a:srgbClr val="F4E956"/>
    <a:srgbClr val="00CCFF"/>
    <a:srgbClr val="FF9797"/>
    <a:srgbClr val="FF0101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7" autoAdjust="0"/>
    <p:restoredTop sz="86099" autoAdjust="0"/>
  </p:normalViewPr>
  <p:slideViewPr>
    <p:cSldViewPr>
      <p:cViewPr varScale="1">
        <p:scale>
          <a:sx n="70" d="100"/>
          <a:sy n="70" d="100"/>
        </p:scale>
        <p:origin x="7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2"/>
    </p:cViewPr>
  </p:sorterViewPr>
  <p:notesViewPr>
    <p:cSldViewPr>
      <p:cViewPr varScale="1">
        <p:scale>
          <a:sx n="89" d="100"/>
          <a:sy n="89" d="100"/>
        </p:scale>
        <p:origin x="-185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32D0DD-D841-400D-9EC8-7D901F2C695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8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73550" cy="3205162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plasma frequency of Au and Cu are in the visible range</a:t>
            </a:r>
          </a:p>
        </p:txBody>
      </p:sp>
    </p:spTree>
    <p:extLst>
      <p:ext uri="{BB962C8B-B14F-4D97-AF65-F5344CB8AC3E}">
        <p14:creationId xmlns:p14="http://schemas.microsoft.com/office/powerpoint/2010/main" val="254215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73550" cy="3205162"/>
          </a:xfrm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Reflection coeffician can not be in [µm]!!!!!!!!!!!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7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73550" cy="3205162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mark the rows (materials), (diaelectric, good/bad metels, …)</a:t>
            </a:r>
          </a:p>
          <a:p>
            <a:r>
              <a:rPr lang="en-GB"/>
              <a:t>optical , thermal penetratin depthe</a:t>
            </a:r>
          </a:p>
          <a:p>
            <a:r>
              <a:rPr lang="en-GB"/>
              <a:t>AgCl – fibers for CO2 laser</a:t>
            </a:r>
          </a:p>
        </p:txBody>
      </p:sp>
    </p:spTree>
    <p:extLst>
      <p:ext uri="{BB962C8B-B14F-4D97-AF65-F5344CB8AC3E}">
        <p14:creationId xmlns:p14="http://schemas.microsoft.com/office/powerpoint/2010/main" val="280456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73550" cy="3205162"/>
          </a:xfrm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hide explanations to let students interpret the spectra</a:t>
            </a:r>
          </a:p>
        </p:txBody>
      </p:sp>
    </p:spTree>
    <p:extLst>
      <p:ext uri="{BB962C8B-B14F-4D97-AF65-F5344CB8AC3E}">
        <p14:creationId xmlns:p14="http://schemas.microsoft.com/office/powerpoint/2010/main" val="164295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73550" cy="3205162"/>
          </a:xfrm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electrons not a gas but occupy certain quantum states – which overlap into a band</a:t>
            </a:r>
          </a:p>
          <a:p>
            <a:endParaRPr lang="en-GB"/>
          </a:p>
          <a:p>
            <a:r>
              <a:rPr lang="en-GB"/>
              <a:t>electron are fermions </a:t>
            </a:r>
          </a:p>
        </p:txBody>
      </p:sp>
    </p:spTree>
    <p:extLst>
      <p:ext uri="{BB962C8B-B14F-4D97-AF65-F5344CB8AC3E}">
        <p14:creationId xmlns:p14="http://schemas.microsoft.com/office/powerpoint/2010/main" val="213445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73550" cy="3205162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PERKIN_ELMER spectroscopy tutorial</a:t>
            </a:r>
          </a:p>
        </p:txBody>
      </p:sp>
    </p:spTree>
    <p:extLst>
      <p:ext uri="{BB962C8B-B14F-4D97-AF65-F5344CB8AC3E}">
        <p14:creationId xmlns:p14="http://schemas.microsoft.com/office/powerpoint/2010/main" val="311349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73550" cy="3205162"/>
          </a:xfrm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demostration: laser sapphire and aluminium ceramics</a:t>
            </a:r>
          </a:p>
        </p:txBody>
      </p:sp>
    </p:spTree>
    <p:extLst>
      <p:ext uri="{BB962C8B-B14F-4D97-AF65-F5344CB8AC3E}">
        <p14:creationId xmlns:p14="http://schemas.microsoft.com/office/powerpoint/2010/main" val="377409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7"/>
          <p:cNvCxnSpPr/>
          <p:nvPr/>
        </p:nvCxnSpPr>
        <p:spPr>
          <a:xfrm>
            <a:off x="720725" y="3644900"/>
            <a:ext cx="770413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>
            <a:lvl1pPr marL="0" indent="0" algn="ctr">
              <a:buFont typeface="Arial" charset="0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7" name="Connecteur droit 7"/>
          <p:cNvCxnSpPr/>
          <p:nvPr userDrawn="1"/>
        </p:nvCxnSpPr>
        <p:spPr>
          <a:xfrm>
            <a:off x="720725" y="3644900"/>
            <a:ext cx="770413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59214"/>
            <a:ext cx="3275587" cy="8748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t="37400" r="25430" b="38660"/>
          <a:stretch/>
        </p:blipFill>
        <p:spPr>
          <a:xfrm>
            <a:off x="7331753" y="70750"/>
            <a:ext cx="1763688" cy="64442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8" y="46038"/>
            <a:ext cx="2212975" cy="619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91" y="46038"/>
            <a:ext cx="6491287" cy="619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91" y="981076"/>
            <a:ext cx="4351337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81076"/>
            <a:ext cx="43529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0"/>
          <p:cNvSpPr txBox="1"/>
          <p:nvPr/>
        </p:nvSpPr>
        <p:spPr>
          <a:xfrm>
            <a:off x="179959" y="6605289"/>
            <a:ext cx="44640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GB" sz="900" dirty="0">
                <a:solidFill>
                  <a:srgbClr val="7F7F7F"/>
                </a:solidFill>
              </a:rPr>
              <a:t>Advanced Materials Processing with Intelligent Systems, MT, EPFL</a:t>
            </a:r>
          </a:p>
        </p:txBody>
      </p:sp>
      <p:sp>
        <p:nvSpPr>
          <p:cNvPr id="6" name="ZoneTexte 15"/>
          <p:cNvSpPr txBox="1"/>
          <p:nvPr/>
        </p:nvSpPr>
        <p:spPr>
          <a:xfrm>
            <a:off x="8333234" y="6606008"/>
            <a:ext cx="703263" cy="230832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900" dirty="0">
                <a:solidFill>
                  <a:srgbClr val="595959"/>
                </a:solidFill>
              </a:rPr>
              <a:t> </a:t>
            </a:r>
            <a:fld id="{F89EAFB6-74E6-4F8C-822E-8E6103700EE6}" type="slidenum">
              <a:rPr lang="en-GB" sz="900">
                <a:solidFill>
                  <a:srgbClr val="595959"/>
                </a:solidFill>
              </a:rPr>
              <a:pPr algn="r">
                <a:defRPr/>
              </a:pPr>
              <a:t>‹Nr.›</a:t>
            </a:fld>
            <a:endParaRPr lang="en-GB" sz="900" dirty="0">
              <a:solidFill>
                <a:srgbClr val="595959"/>
              </a:solidFill>
            </a:endParaRPr>
          </a:p>
        </p:txBody>
      </p:sp>
      <p:cxnSp>
        <p:nvCxnSpPr>
          <p:cNvPr id="7" name="Connecteur droit 7"/>
          <p:cNvCxnSpPr/>
          <p:nvPr/>
        </p:nvCxnSpPr>
        <p:spPr>
          <a:xfrm>
            <a:off x="179512" y="6597358"/>
            <a:ext cx="8787642" cy="793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3" y="46040"/>
            <a:ext cx="88755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981076"/>
            <a:ext cx="88566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44598" y="858677"/>
            <a:ext cx="8533051" cy="10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71000">
                <a:srgbClr val="99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0706" y="890427"/>
            <a:ext cx="8533051" cy="10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800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0394" y="858677"/>
            <a:ext cx="8460432" cy="10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71000">
                <a:srgbClr val="99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94494" y="890427"/>
            <a:ext cx="8460432" cy="10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800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364089" y="6606008"/>
            <a:ext cx="32437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900" dirty="0">
                <a:solidFill>
                  <a:srgbClr val="7F7F7F"/>
                </a:solidFill>
              </a:rPr>
              <a:t>S. Shevchik &amp; P.</a:t>
            </a:r>
            <a:r>
              <a:rPr lang="en-GB" sz="900" baseline="0" dirty="0">
                <a:solidFill>
                  <a:srgbClr val="7F7F7F"/>
                </a:solidFill>
              </a:rPr>
              <a:t> Hoffmann</a:t>
            </a:r>
            <a:endParaRPr lang="en-GB" sz="9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wmf"/><Relationship Id="rId1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7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3.png"/><Relationship Id="rId4" Type="http://schemas.openxmlformats.org/officeDocument/2006/relationships/image" Target="../media/image32.wmf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wmf"/><Relationship Id="rId4" Type="http://schemas.openxmlformats.org/officeDocument/2006/relationships/oleObject" Target="../embeddings/oleObject2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9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Advanced materials processing with intelligent systems</a:t>
            </a:r>
            <a:br>
              <a:rPr lang="en-GB" sz="2400" dirty="0"/>
            </a:br>
            <a:br>
              <a:rPr lang="en-GB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Light materials interaction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7644" y="4077072"/>
            <a:ext cx="6408712" cy="1561728"/>
          </a:xfrm>
        </p:spPr>
        <p:txBody>
          <a:bodyPr/>
          <a:lstStyle/>
          <a:p>
            <a:r>
              <a:rPr lang="en-GB" sz="2000" dirty="0"/>
              <a:t>Sergey Shevchik &amp; Patrik Hoffmann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References: </a:t>
            </a:r>
          </a:p>
          <a:p>
            <a:r>
              <a:rPr lang="en-GB" sz="2000" dirty="0"/>
              <a:t>https://micro.magnet.fsu.edu/primer/virtual/virtual.html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Reflection</a:t>
            </a:r>
            <a:endParaRPr lang="en-US"/>
          </a:p>
        </p:txBody>
      </p:sp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4846" y="940983"/>
            <a:ext cx="5394081" cy="389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3280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71" r="9616"/>
          <a:stretch>
            <a:fillRect/>
          </a:stretch>
        </p:blipFill>
        <p:spPr bwMode="auto">
          <a:xfrm>
            <a:off x="3" y="3868738"/>
            <a:ext cx="4132385" cy="218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3798277" y="5676906"/>
            <a:ext cx="41148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000" b="0">
                <a:solidFill>
                  <a:schemeClr val="tx1"/>
                </a:solidFill>
                <a:latin typeface="+mn-lt"/>
              </a:rPr>
              <a:t>machining under Brewster angle</a:t>
            </a:r>
            <a:br>
              <a:rPr lang="de-DE" sz="2000" b="0">
                <a:solidFill>
                  <a:schemeClr val="tx1"/>
                </a:solidFill>
                <a:latin typeface="+mn-lt"/>
              </a:rPr>
            </a:br>
            <a:r>
              <a:rPr lang="de-DE" sz="2000" b="0">
                <a:solidFill>
                  <a:schemeClr val="tx1"/>
                </a:solidFill>
                <a:latin typeface="+mn-lt"/>
              </a:rPr>
              <a:t>(increase absorption for metals)</a:t>
            </a:r>
            <a:endParaRPr lang="en-US" sz="20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2808" name="Freeform 8"/>
          <p:cNvSpPr>
            <a:spLocks/>
          </p:cNvSpPr>
          <p:nvPr/>
        </p:nvSpPr>
        <p:spPr bwMode="auto">
          <a:xfrm>
            <a:off x="6431575" y="3113088"/>
            <a:ext cx="2297723" cy="553998"/>
          </a:xfrm>
          <a:custGeom>
            <a:avLst/>
            <a:gdLst/>
            <a:ahLst/>
            <a:cxnLst>
              <a:cxn ang="0">
                <a:pos x="0" y="1750"/>
              </a:cxn>
              <a:cxn ang="0">
                <a:pos x="1006" y="1655"/>
              </a:cxn>
              <a:cxn ang="0">
                <a:pos x="1415" y="1079"/>
              </a:cxn>
              <a:cxn ang="0">
                <a:pos x="1568" y="0"/>
              </a:cxn>
            </a:cxnLst>
            <a:rect l="0" t="0" r="r" b="b"/>
            <a:pathLst>
              <a:path w="1568" h="1767">
                <a:moveTo>
                  <a:pt x="0" y="1750"/>
                </a:moveTo>
                <a:cubicBezTo>
                  <a:pt x="385" y="1758"/>
                  <a:pt x="770" y="1767"/>
                  <a:pt x="1006" y="1655"/>
                </a:cubicBezTo>
                <a:cubicBezTo>
                  <a:pt x="1242" y="1543"/>
                  <a:pt x="1321" y="1355"/>
                  <a:pt x="1415" y="1079"/>
                </a:cubicBezTo>
                <a:cubicBezTo>
                  <a:pt x="1509" y="803"/>
                  <a:pt x="1543" y="180"/>
                  <a:pt x="1568" y="0"/>
                </a:cubicBez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68921" y="2075945"/>
          <a:ext cx="145805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31640" progId="Equation.DSMT4">
                  <p:embed/>
                </p:oleObj>
              </mc:Choice>
              <mc:Fallback>
                <p:oleObj name="Equation" r:id="rId4" imgW="914400" imgH="431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921" y="2075945"/>
                        <a:ext cx="145805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1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reflectance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2" y="836712"/>
            <a:ext cx="4464051" cy="5400576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9"/>
            <a:ext cx="4463033" cy="27010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7"/>
          <a:stretch/>
        </p:blipFill>
        <p:spPr>
          <a:xfrm>
            <a:off x="179513" y="1052737"/>
            <a:ext cx="5256583" cy="212009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79512" y="3368025"/>
            <a:ext cx="5760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400" dirty="0"/>
              <a:t>micro.magnet.fsu.edu/primer/java/reflection/specular/index.html</a:t>
            </a:r>
          </a:p>
        </p:txBody>
      </p:sp>
    </p:spTree>
    <p:extLst>
      <p:ext uri="{BB962C8B-B14F-4D97-AF65-F5344CB8AC3E}">
        <p14:creationId xmlns:p14="http://schemas.microsoft.com/office/powerpoint/2010/main" val="3900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Optical properties of Metals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942834" y="1371601"/>
            <a:ext cx="5208040" cy="3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Metals are shiny and typically not transparent</a:t>
            </a:r>
          </a:p>
        </p:txBody>
      </p:sp>
      <p:pic>
        <p:nvPicPr>
          <p:cNvPr id="400386" name="Picture 2" descr="D:\My Documents\_Teaching\PhD - Micromachining with lasers\IMAGES\opt-prop009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1" y="2215645"/>
            <a:ext cx="4414924" cy="38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87" name="Picture 3" descr="D:\My Documents\_Teaching\PhD - Micromachining with lasers\IMAGES\opt-prop019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42" y="2295738"/>
            <a:ext cx="4060618" cy="35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079112"/>
            <a:ext cx="6008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What would be the best laser for metal processing?</a:t>
            </a:r>
          </a:p>
        </p:txBody>
      </p:sp>
    </p:spTree>
    <p:extLst>
      <p:ext uri="{BB962C8B-B14F-4D97-AF65-F5344CB8AC3E}">
        <p14:creationId xmlns:p14="http://schemas.microsoft.com/office/powerpoint/2010/main" val="121097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Electrons in Metal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98738" y="1526770"/>
            <a:ext cx="5297598" cy="2202527"/>
            <a:chOff x="2490299" y="1526769"/>
            <a:chExt cx="4824911" cy="2023354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2624966" y="1526769"/>
            <a:ext cx="4356100" cy="63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882880" imgH="419040" progId="Equation.DSMT4">
                    <p:embed/>
                  </p:oleObj>
                </mc:Choice>
                <mc:Fallback>
                  <p:oleObj name="Equation" r:id="rId2" imgW="2882880" imgH="41904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24966" y="1526769"/>
                          <a:ext cx="4356100" cy="633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 bwMode="auto">
            <a:xfrm>
              <a:off x="2490299" y="2208186"/>
              <a:ext cx="1400783" cy="333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6895" tIns="43448" rIns="86895" bIns="43448" rtlCol="0">
              <a:spAutoFit/>
            </a:bodyPr>
            <a:lstStyle/>
            <a:p>
              <a:pPr algn="ctr"/>
              <a:r>
                <a:rPr lang="en-GB" sz="1600" b="0" dirty="0">
                  <a:solidFill>
                    <a:schemeClr val="accent1">
                      <a:lumMod val="75000"/>
                    </a:schemeClr>
                  </a:solidFill>
                  <a:latin typeface="+mn-lt"/>
                  <a:sym typeface="Symbol" pitchFamily="18" charset="2"/>
                </a:rPr>
                <a:t>acceleration </a:t>
              </a: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3634920" y="2217914"/>
              <a:ext cx="1400783" cy="333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6895" tIns="43448" rIns="86895" bIns="43448" rtlCol="0">
              <a:spAutoFit/>
            </a:bodyPr>
            <a:lstStyle/>
            <a:p>
              <a:pPr algn="ctr"/>
              <a:r>
                <a:rPr lang="en-GB" sz="1600" b="0" dirty="0">
                  <a:solidFill>
                    <a:schemeClr val="accent1">
                      <a:lumMod val="75000"/>
                    </a:schemeClr>
                  </a:solidFill>
                  <a:latin typeface="+mn-lt"/>
                  <a:sym typeface="Symbol" pitchFamily="18" charset="2"/>
                </a:rPr>
                <a:t>damping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095361" y="2723715"/>
              <a:ext cx="2286000" cy="826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6895" tIns="43448" rIns="86895" bIns="43448" rtlCol="0">
              <a:spAutoFit/>
            </a:bodyPr>
            <a:lstStyle/>
            <a:p>
              <a:pPr algn="ctr"/>
              <a:r>
                <a:rPr lang="en-GB" sz="1600" b="0" dirty="0">
                  <a:solidFill>
                    <a:srgbClr val="C00000"/>
                  </a:solidFill>
                  <a:latin typeface="+mn-lt"/>
                  <a:sym typeface="Symbol" pitchFamily="18" charset="2"/>
                </a:rPr>
                <a:t>“spring” (returning force) term is not present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5285372" y="2179002"/>
              <a:ext cx="2029838" cy="333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6895" tIns="43448" rIns="86895" bIns="43448" rtlCol="0">
              <a:spAutoFit/>
            </a:bodyPr>
            <a:lstStyle/>
            <a:p>
              <a:pPr algn="ctr"/>
              <a:r>
                <a:rPr lang="en-GB" sz="1600" b="0" dirty="0">
                  <a:solidFill>
                    <a:schemeClr val="accent1">
                      <a:lumMod val="75000"/>
                    </a:schemeClr>
                  </a:solidFill>
                  <a:latin typeface="+mn-lt"/>
                  <a:sym typeface="Symbol" pitchFamily="18" charset="2"/>
                </a:rPr>
                <a:t>E-field driving force</a:t>
              </a:r>
            </a:p>
          </p:txBody>
        </p:sp>
      </p:grpSp>
      <p:sp>
        <p:nvSpPr>
          <p:cNvPr id="8" name="TextBox 7"/>
          <p:cNvSpPr txBox="1"/>
          <p:nvPr/>
        </p:nvSpPr>
        <p:spPr bwMode="auto">
          <a:xfrm>
            <a:off x="395092" y="945038"/>
            <a:ext cx="6785418" cy="3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in metal electrons are not bounded 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/>
              </a:rPr>
              <a:t> free-electron plasma</a:t>
            </a:r>
            <a:endParaRPr lang="en-GB" sz="2000" b="0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17123" y="3387725"/>
          <a:ext cx="105508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7123" y="3387725"/>
                        <a:ext cx="105508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2911" y="3006819"/>
          <a:ext cx="229772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660240" progId="Equation.DSMT4">
                  <p:embed/>
                </p:oleObj>
              </mc:Choice>
              <mc:Fallback>
                <p:oleObj name="Equation" r:id="rId6" imgW="1384200" imgH="6602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911" y="3006819"/>
                        <a:ext cx="229772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4043" y="4648201"/>
          <a:ext cx="307877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228600" progId="Equation.DSMT4">
                  <p:embed/>
                </p:oleObj>
              </mc:Choice>
              <mc:Fallback>
                <p:oleObj name="Equation" r:id="rId8" imgW="162540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043" y="4648201"/>
                        <a:ext cx="3078773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544454" y="4260715"/>
            <a:ext cx="0" cy="4766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747846" y="3378200"/>
          <a:ext cx="844062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7846" y="3378200"/>
                        <a:ext cx="844062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747846" y="3378200"/>
          <a:ext cx="844062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7846" y="3378200"/>
                        <a:ext cx="844062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747846" y="3378200"/>
          <a:ext cx="844062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198720" progId="Equation.DSMT4">
                  <p:embed/>
                </p:oleObj>
              </mc:Choice>
              <mc:Fallback>
                <p:oleObj name="Equation" r:id="rId12" imgW="914400" imgH="19872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7846" y="3378200"/>
                        <a:ext cx="844062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926857" y="4499041"/>
          <a:ext cx="4331943" cy="179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54280" imgH="1015920" progId="Equation.DSMT4">
                  <p:embed/>
                </p:oleObj>
              </mc:Choice>
              <mc:Fallback>
                <p:oleObj name="Equation" r:id="rId13" imgW="2654280" imgH="101592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26857" y="4499041"/>
                        <a:ext cx="4331943" cy="1796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3959906" y="3795743"/>
            <a:ext cx="4860566" cy="70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n-lt"/>
                <a:sym typeface="Symbol" pitchFamily="18" charset="2"/>
              </a:rPr>
              <a:t>dielectric constant for free-electron plasma (in first approximation for metals):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728843" y="5710138"/>
            <a:ext cx="2630958" cy="3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n-lt"/>
                <a:sym typeface="Symbol" pitchFamily="18" charset="2"/>
              </a:rPr>
              <a:t>plasma frequency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22369" y="4883285"/>
            <a:ext cx="46543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Plasma Frequencies</a:t>
            </a:r>
          </a:p>
        </p:txBody>
      </p:sp>
      <p:pic>
        <p:nvPicPr>
          <p:cNvPr id="403459" name="Picture 3" descr="D:\My Documents\_Teaching\PhD - Micromachining with lasers\IMAGES\opt-prop01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4" y="1156191"/>
            <a:ext cx="4103630" cy="430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4786069" y="1495041"/>
            <a:ext cx="4259218" cy="70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reflectivity of free-electron gas and </a:t>
            </a:r>
            <a:b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</a:b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real metal (Al)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98779" y="5457218"/>
          <a:ext cx="2176096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507960" progId="Equation.DSMT4">
                  <p:embed/>
                </p:oleObj>
              </mc:Choice>
              <mc:Fallback>
                <p:oleObj name="Equation" r:id="rId3" imgW="133344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779" y="5457218"/>
                        <a:ext cx="2176096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3461" name="Picture 5" descr="D:\My Documents\_Teaching\PhD - Micromachining with lasers\IMAGES\opt-prop014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91" y="2198340"/>
            <a:ext cx="4223431" cy="28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17123" y="3387725"/>
          <a:ext cx="105508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7123" y="3387725"/>
                        <a:ext cx="105508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97833" y="5118774"/>
          <a:ext cx="2932765" cy="126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560" imgH="749160" progId="Equation.DSMT4">
                  <p:embed/>
                </p:oleObj>
              </mc:Choice>
              <mc:Fallback>
                <p:oleObj name="Equation" r:id="rId8" imgW="1879560" imgH="749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7833" y="5118774"/>
                        <a:ext cx="2932765" cy="1266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83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3" name="Picture 5" descr="VonAllmen 2_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809"/>
          <a:stretch/>
        </p:blipFill>
        <p:spPr bwMode="auto">
          <a:xfrm>
            <a:off x="197547" y="856034"/>
            <a:ext cx="3295433" cy="5694329"/>
          </a:xfrm>
          <a:prstGeom prst="rect">
            <a:avLst/>
          </a:prstGeom>
          <a:noFill/>
        </p:spPr>
      </p:pic>
      <p:sp>
        <p:nvSpPr>
          <p:cNvPr id="2682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</a:t>
            </a:r>
            <a:r>
              <a:rPr lang="fr-CH" dirty="0"/>
              <a:t> </a:t>
            </a:r>
            <a:r>
              <a:rPr lang="en-GB" dirty="0"/>
              <a:t>Dependence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4018626" y="1284050"/>
            <a:ext cx="4781164" cy="20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Frequency dependence of dielectric function, refractive index, Reflectance and absorption coefficient for free-electron plasma (metal)</a:t>
            </a:r>
          </a:p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(for </a:t>
            </a:r>
            <a:r>
              <a:rPr lang="en-GB" sz="2000" b="0" dirty="0" err="1">
                <a:solidFill>
                  <a:schemeClr val="tx1"/>
                </a:solidFill>
                <a:latin typeface="Calibri"/>
                <a:cs typeface="Calibri"/>
                <a:sym typeface="Symbol"/>
              </a:rPr>
              <a:t>ħ</a:t>
            </a:r>
            <a:r>
              <a:rPr lang="en-GB" sz="2000" b="0" dirty="0" err="1">
                <a:solidFill>
                  <a:schemeClr val="tx1"/>
                </a:solidFill>
                <a:sym typeface="Symbol"/>
              </a:rPr>
              <a:t></a:t>
            </a:r>
            <a:r>
              <a:rPr lang="en-GB" sz="2000" b="0" baseline="-25000" dirty="0" err="1">
                <a:solidFill>
                  <a:schemeClr val="tx1"/>
                </a:solidFill>
                <a:latin typeface="+mn-lt"/>
                <a:sym typeface="Symbol" pitchFamily="18" charset="2"/>
              </a:rPr>
              <a:t>p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=8.3 </a:t>
            </a:r>
            <a:r>
              <a:rPr lang="en-GB" sz="2000" b="0" dirty="0" err="1">
                <a:solidFill>
                  <a:schemeClr val="tx1"/>
                </a:solidFill>
                <a:latin typeface="+mn-lt"/>
                <a:sym typeface="Symbol" pitchFamily="18" charset="2"/>
              </a:rPr>
              <a:t>eV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, N</a:t>
            </a:r>
            <a:r>
              <a:rPr lang="en-GB" sz="2000" b="0" baseline="-25000" dirty="0">
                <a:solidFill>
                  <a:schemeClr val="tx1"/>
                </a:solidFill>
                <a:latin typeface="+mn-lt"/>
                <a:sym typeface="Symbol" pitchFamily="18" charset="2"/>
              </a:rPr>
              <a:t>e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=5x10</a:t>
            </a:r>
            <a:r>
              <a:rPr lang="en-GB" sz="2000" b="0" baseline="30000" dirty="0">
                <a:solidFill>
                  <a:schemeClr val="tx1"/>
                </a:solidFill>
                <a:latin typeface="+mn-lt"/>
                <a:sym typeface="Symbol" pitchFamily="18" charset="2"/>
              </a:rPr>
              <a:t>22 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cm</a:t>
            </a:r>
            <a:r>
              <a:rPr lang="en-GB" sz="2000" b="0" baseline="30000" dirty="0">
                <a:solidFill>
                  <a:schemeClr val="tx1"/>
                </a:solidFill>
                <a:latin typeface="+mn-lt"/>
                <a:sym typeface="Symbol" pitchFamily="18" charset="2"/>
              </a:rPr>
              <a:t>-3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,</a:t>
            </a:r>
            <a:r>
              <a:rPr lang="en-GB" sz="2000" b="0" dirty="0">
                <a:solidFill>
                  <a:schemeClr val="tx1"/>
                </a:solidFill>
                <a:latin typeface="Calibri"/>
                <a:cs typeface="Calibri"/>
                <a:sym typeface="Symbol"/>
              </a:rPr>
              <a:t> ħ/</a:t>
            </a:r>
            <a:r>
              <a:rPr lang="el-GR" sz="2000" b="0" dirty="0">
                <a:solidFill>
                  <a:schemeClr val="tx1"/>
                </a:solidFill>
                <a:latin typeface="Calibri"/>
                <a:cs typeface="Calibri"/>
                <a:sym typeface="Symbol"/>
              </a:rPr>
              <a:t>τ</a:t>
            </a:r>
            <a:r>
              <a:rPr lang="de-DE" sz="2000" b="0" dirty="0">
                <a:solidFill>
                  <a:schemeClr val="tx1"/>
                </a:solidFill>
                <a:latin typeface="Calibri"/>
                <a:cs typeface="Calibri"/>
                <a:sym typeface="Symbol"/>
              </a:rPr>
              <a:t>=0.02 eV)</a:t>
            </a:r>
            <a:endParaRPr lang="en-GB" sz="2000" b="0" baseline="30000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626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Dielectric Constant and Conductivity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02677" y="1573213"/>
          <a:ext cx="198852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444240" progId="Equation.DSMT4">
                  <p:embed/>
                </p:oleObj>
              </mc:Choice>
              <mc:Fallback>
                <p:oleObj name="Equation" r:id="rId2" imgW="121896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677" y="1573213"/>
                        <a:ext cx="198852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35366" y="1420948"/>
          <a:ext cx="348028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360" imgH="1320480" progId="Equation.DSMT4">
                  <p:embed/>
                </p:oleObj>
              </mc:Choice>
              <mc:Fallback>
                <p:oleObj name="Equation" r:id="rId4" imgW="2133360" imgH="1320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366" y="1420948"/>
                        <a:ext cx="348028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54660" y="4891676"/>
          <a:ext cx="1879434" cy="7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53800" progId="Equation.DSMT4">
                  <p:embed/>
                </p:oleObj>
              </mc:Choice>
              <mc:Fallback>
                <p:oleObj name="Equation" r:id="rId6" imgW="71100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660" y="4891676"/>
                        <a:ext cx="1879434" cy="7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4812946" y="4649822"/>
            <a:ext cx="3968885" cy="147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conductivity and plasma frequency of a metal are directly linked</a:t>
            </a:r>
          </a:p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(link between optical and electrical properties)</a:t>
            </a:r>
          </a:p>
        </p:txBody>
      </p:sp>
    </p:spTree>
    <p:extLst>
      <p:ext uri="{BB962C8B-B14F-4D97-AF65-F5344CB8AC3E}">
        <p14:creationId xmlns:p14="http://schemas.microsoft.com/office/powerpoint/2010/main" val="298888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Reflection</a:t>
            </a:r>
            <a:r>
              <a:rPr lang="de-DE" dirty="0"/>
              <a:t> of Al, </a:t>
            </a:r>
            <a:r>
              <a:rPr lang="de-DE" dirty="0" err="1"/>
              <a:t>Ag</a:t>
            </a:r>
            <a:r>
              <a:rPr lang="de-DE" dirty="0"/>
              <a:t> &amp; Au</a:t>
            </a:r>
            <a:endParaRPr lang="en-US" dirty="0"/>
          </a:p>
        </p:txBody>
      </p:sp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46" y="917575"/>
            <a:ext cx="8546123" cy="5259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440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3" name="Picture 5" descr="Materials Laser Interaction4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257" y="5229200"/>
            <a:ext cx="4218843" cy="1273175"/>
          </a:xfrm>
          <a:prstGeom prst="rect">
            <a:avLst/>
          </a:prstGeom>
          <a:noFill/>
        </p:spPr>
      </p:pic>
      <p:pic>
        <p:nvPicPr>
          <p:cNvPr id="278534" name="Picture 6" descr="Materials Laser Interaction4_12"/>
          <p:cNvPicPr>
            <a:picLocks noChangeAspect="1" noChangeArrowheads="1"/>
          </p:cNvPicPr>
          <p:nvPr/>
        </p:nvPicPr>
        <p:blipFill rotWithShape="1">
          <a:blip r:embed="rId4" cstate="print"/>
          <a:srcRect t="13640"/>
          <a:stretch/>
        </p:blipFill>
        <p:spPr bwMode="auto">
          <a:xfrm>
            <a:off x="432455" y="980728"/>
            <a:ext cx="7307897" cy="3702064"/>
          </a:xfrm>
          <a:prstGeom prst="rect">
            <a:avLst/>
          </a:prstGeom>
          <a:noFill/>
        </p:spPr>
      </p:pic>
      <p:sp>
        <p:nvSpPr>
          <p:cNvPr id="2785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coefficients and penetration depth</a:t>
            </a:r>
            <a:br>
              <a:rPr lang="en-GB" dirty="0"/>
            </a:br>
            <a:r>
              <a:rPr lang="en-GB" dirty="0"/>
              <a:t>for some Materials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4423" y="5229200"/>
            <a:ext cx="2930275" cy="10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for metals for frequencies between:</a:t>
            </a:r>
            <a:b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</a:b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 1/</a:t>
            </a:r>
            <a:r>
              <a:rPr lang="el-GR" sz="2000" b="0" dirty="0">
                <a:solidFill>
                  <a:schemeClr val="tx1"/>
                </a:solidFill>
                <a:latin typeface="Calibri"/>
                <a:cs typeface="Calibri"/>
                <a:sym typeface="Symbol" pitchFamily="18" charset="2"/>
              </a:rPr>
              <a:t>τ</a:t>
            </a:r>
            <a:r>
              <a:rPr lang="en-GB" sz="2000" b="0" baseline="-25000" dirty="0">
                <a:solidFill>
                  <a:schemeClr val="tx1"/>
                </a:solidFill>
                <a:latin typeface="+mn-lt"/>
                <a:sym typeface="Symbol" pitchFamily="18" charset="2"/>
              </a:rPr>
              <a:t>e 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&lt; 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/>
              </a:rPr>
              <a:t> &lt; </a:t>
            </a:r>
            <a:r>
              <a:rPr lang="en-GB" sz="2000" b="0" baseline="-25000" dirty="0">
                <a:solidFill>
                  <a:schemeClr val="tx1"/>
                </a:solidFill>
                <a:latin typeface="+mn-lt"/>
                <a:sym typeface="Symbol"/>
              </a:rPr>
              <a:t>p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/>
              </a:rPr>
              <a:t> (optical, vis.)</a:t>
            </a:r>
            <a:endParaRPr lang="en-GB" sz="2000" b="0" baseline="-25000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176652"/>
              </p:ext>
            </p:extLst>
          </p:nvPr>
        </p:nvGraphicFramePr>
        <p:xfrm>
          <a:off x="3315426" y="4653136"/>
          <a:ext cx="1175238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20" imgH="888840" progId="Equation.DSMT4">
                  <p:embed/>
                </p:oleObj>
              </mc:Choice>
              <mc:Fallback>
                <p:oleObj name="Equation" r:id="rId5" imgW="583920" imgH="888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5426" y="4653136"/>
                        <a:ext cx="1175238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974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dependances</a:t>
            </a:r>
            <a:endParaRPr lang="fr-CH" dirty="0"/>
          </a:p>
        </p:txBody>
      </p:sp>
      <p:pic>
        <p:nvPicPr>
          <p:cNvPr id="32770" name="Picture 2" descr="[ Figure: Refractive index of N-BK7 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0" y="2357559"/>
            <a:ext cx="3984377" cy="21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598" y="1196756"/>
            <a:ext cx="342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+mn-lt"/>
              </a:rPr>
              <a:t>Index </a:t>
            </a:r>
            <a:r>
              <a:rPr lang="de-CH" dirty="0" err="1">
                <a:latin typeface="+mn-lt"/>
              </a:rPr>
              <a:t>of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refraction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is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wavelength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dependent</a:t>
            </a:r>
            <a:endParaRPr lang="fr-CH" dirty="0">
              <a:latin typeface="+mn-lt"/>
            </a:endParaRPr>
          </a:p>
        </p:txBody>
      </p:sp>
      <p:pic>
        <p:nvPicPr>
          <p:cNvPr id="32772" name="Picture 4" descr="http://upload.wikimedia.org/wikipedia/commons/thumb/a/a4/Fresnel_reflection.svg/1000px-Fresnel_reflectio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3" t="195" r="48924" b="-195"/>
          <a:stretch/>
        </p:blipFill>
        <p:spPr bwMode="auto">
          <a:xfrm>
            <a:off x="4486278" y="1988843"/>
            <a:ext cx="3806204" cy="33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6075" y="119675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>
                <a:latin typeface="+mn-lt"/>
              </a:rPr>
              <a:t>Reflection</a:t>
            </a:r>
            <a:r>
              <a:rPr lang="de-CH" dirty="0">
                <a:latin typeface="+mn-lt"/>
              </a:rPr>
              <a:t> </a:t>
            </a:r>
            <a:r>
              <a:rPr lang="de-CH" dirty="0" err="1">
                <a:latin typeface="+mn-lt"/>
              </a:rPr>
              <a:t>depends</a:t>
            </a:r>
            <a:r>
              <a:rPr lang="de-CH" dirty="0">
                <a:latin typeface="+mn-lt"/>
              </a:rPr>
              <a:t> on </a:t>
            </a:r>
            <a:r>
              <a:rPr lang="de-CH" dirty="0" err="1">
                <a:latin typeface="+mn-lt"/>
              </a:rPr>
              <a:t>polarisation</a:t>
            </a:r>
            <a:endParaRPr lang="fr-CH" dirty="0"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31640" y="2564905"/>
            <a:ext cx="0" cy="151216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54991" y="4859874"/>
            <a:ext cx="2015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/>
              <a:t>589 </a:t>
            </a:r>
            <a:r>
              <a:rPr lang="de-CH" sz="1400" dirty="0" err="1"/>
              <a:t>nm</a:t>
            </a:r>
            <a:r>
              <a:rPr lang="de-CH" sz="1400" dirty="0"/>
              <a:t> </a:t>
            </a:r>
            <a:r>
              <a:rPr lang="de-CH" sz="1400" dirty="0" err="1"/>
              <a:t>sodium</a:t>
            </a:r>
            <a:r>
              <a:rPr lang="de-CH" sz="1400" dirty="0"/>
              <a:t> Na </a:t>
            </a:r>
            <a:r>
              <a:rPr lang="de-CH" sz="1400" dirty="0" err="1"/>
              <a:t>line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331640" y="4077075"/>
            <a:ext cx="216024" cy="782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38479" y="5713513"/>
            <a:ext cx="3294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>
              <a:tabLst>
                <a:tab pos="360346" algn="l"/>
              </a:tabLst>
            </a:pPr>
            <a:r>
              <a:rPr lang="de-CH" sz="1400" dirty="0">
                <a:latin typeface="+mj-lt"/>
              </a:rPr>
              <a:t>n</a:t>
            </a:r>
            <a:r>
              <a:rPr lang="de-CH" sz="1400" baseline="-25000" dirty="0">
                <a:latin typeface="+mj-lt"/>
              </a:rPr>
              <a:t>1,2</a:t>
            </a:r>
            <a:r>
              <a:rPr lang="de-CH" sz="1400" dirty="0">
                <a:latin typeface="+mj-lt"/>
              </a:rPr>
              <a:t>	</a:t>
            </a:r>
            <a:r>
              <a:rPr lang="de-CH" sz="1400" dirty="0" err="1">
                <a:latin typeface="+mj-lt"/>
              </a:rPr>
              <a:t>indice</a:t>
            </a:r>
            <a:r>
              <a:rPr lang="de-CH" sz="1400" dirty="0">
                <a:latin typeface="+mj-lt"/>
              </a:rPr>
              <a:t> de </a:t>
            </a:r>
            <a:r>
              <a:rPr lang="de-CH" sz="1400" dirty="0" err="1">
                <a:latin typeface="+mj-lt"/>
              </a:rPr>
              <a:t>réfraction</a:t>
            </a:r>
            <a:r>
              <a:rPr lang="de-CH" sz="1400" dirty="0">
                <a:latin typeface="+mj-lt"/>
              </a:rPr>
              <a:t> des </a:t>
            </a:r>
            <a:r>
              <a:rPr lang="de-CH" sz="1400" dirty="0" err="1">
                <a:latin typeface="+mj-lt"/>
              </a:rPr>
              <a:t>milieux</a:t>
            </a:r>
            <a:r>
              <a:rPr lang="de-CH" sz="1400" dirty="0">
                <a:latin typeface="+mj-lt"/>
              </a:rPr>
              <a:t> 1 et 2</a:t>
            </a:r>
          </a:p>
        </p:txBody>
      </p:sp>
      <p:pic>
        <p:nvPicPr>
          <p:cNvPr id="13" name="Picture 7" descr="C:\Users\George\Desktop\ΟπτικέςΊνεςΜαθήματα\Presentation\Θεωρία\Tick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1203" y="4731984"/>
            <a:ext cx="1136728" cy="857256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4283970" y="1052736"/>
            <a:ext cx="4860030" cy="5472608"/>
          </a:xfrm>
          <a:prstGeom prst="rect">
            <a:avLst/>
          </a:prstGeom>
          <a:solidFill>
            <a:srgbClr val="D9D9D9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Content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EC8A9D-E6BF-D0C4-F635-D1D4630A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837616" cy="288185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6E74BE8-4FE1-FA59-4690-6CB6D26CEB7B}"/>
              </a:ext>
            </a:extLst>
          </p:cNvPr>
          <p:cNvSpPr/>
          <p:nvPr/>
        </p:nvSpPr>
        <p:spPr>
          <a:xfrm>
            <a:off x="1331640" y="2276872"/>
            <a:ext cx="6765608" cy="89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Light meets material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6512" y="1268760"/>
            <a:ext cx="8928992" cy="504056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Light meets materials</a:t>
            </a:r>
          </a:p>
          <a:p>
            <a:pPr lvl="1">
              <a:defRPr/>
            </a:pPr>
            <a:r>
              <a:rPr lang="en-GB" dirty="0"/>
              <a:t>Reflexion</a:t>
            </a:r>
          </a:p>
          <a:p>
            <a:pPr lvl="1">
              <a:defRPr/>
            </a:pPr>
            <a:r>
              <a:rPr lang="en-GB" dirty="0"/>
              <a:t>Absorption</a:t>
            </a:r>
          </a:p>
          <a:p>
            <a:pPr lvl="1">
              <a:defRPr/>
            </a:pPr>
            <a:r>
              <a:rPr lang="en-GB" dirty="0"/>
              <a:t>Transmission</a:t>
            </a:r>
          </a:p>
          <a:p>
            <a:pPr lvl="1">
              <a:defRPr/>
            </a:pPr>
            <a:r>
              <a:rPr lang="en-GB" dirty="0"/>
              <a:t>Scattering</a:t>
            </a:r>
          </a:p>
          <a:p>
            <a:pPr marL="0" indent="0">
              <a:buNone/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</p:txBody>
      </p:sp>
      <p:pic>
        <p:nvPicPr>
          <p:cNvPr id="5" name="Picture 1035" descr="Irradiation intensité 2 englis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8233" y="972840"/>
            <a:ext cx="4642339" cy="5624512"/>
          </a:xfrm>
          <a:prstGeom prst="rect">
            <a:avLst/>
          </a:prstGeom>
          <a:noFill/>
        </p:spPr>
      </p:pic>
      <p:grpSp>
        <p:nvGrpSpPr>
          <p:cNvPr id="6" name="Gruppieren 5"/>
          <p:cNvGrpSpPr/>
          <p:nvPr/>
        </p:nvGrpSpPr>
        <p:grpSpPr>
          <a:xfrm>
            <a:off x="4839968" y="3990978"/>
            <a:ext cx="395983" cy="2337395"/>
            <a:chOff x="6363965" y="3990975"/>
            <a:chExt cx="395982" cy="2337395"/>
          </a:xfrm>
        </p:grpSpPr>
        <p:sp>
          <p:nvSpPr>
            <p:cNvPr id="3" name="Rechteck 2"/>
            <p:cNvSpPr/>
            <p:nvPr/>
          </p:nvSpPr>
          <p:spPr>
            <a:xfrm>
              <a:off x="6615931" y="6040338"/>
              <a:ext cx="14401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ihandform 3"/>
            <p:cNvSpPr/>
            <p:nvPr/>
          </p:nvSpPr>
          <p:spPr>
            <a:xfrm>
              <a:off x="6363965" y="3990975"/>
              <a:ext cx="69850" cy="2032000"/>
            </a:xfrm>
            <a:custGeom>
              <a:avLst/>
              <a:gdLst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44450 w 69850"/>
                <a:gd name="connsiteY3" fmla="*/ 1428750 h 2032000"/>
                <a:gd name="connsiteX4" fmla="*/ 25400 w 69850"/>
                <a:gd name="connsiteY4" fmla="*/ 1968500 h 2032000"/>
                <a:gd name="connsiteX5" fmla="*/ 0 w 69850"/>
                <a:gd name="connsiteY5" fmla="*/ 2032000 h 2032000"/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44450 w 69850"/>
                <a:gd name="connsiteY3" fmla="*/ 1428750 h 2032000"/>
                <a:gd name="connsiteX4" fmla="*/ 22225 w 69850"/>
                <a:gd name="connsiteY4" fmla="*/ 1962150 h 2032000"/>
                <a:gd name="connsiteX5" fmla="*/ 0 w 69850"/>
                <a:gd name="connsiteY5" fmla="*/ 2032000 h 2032000"/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44450 w 69850"/>
                <a:gd name="connsiteY3" fmla="*/ 1428750 h 2032000"/>
                <a:gd name="connsiteX4" fmla="*/ 25400 w 69850"/>
                <a:gd name="connsiteY4" fmla="*/ 1797050 h 2032000"/>
                <a:gd name="connsiteX5" fmla="*/ 22225 w 69850"/>
                <a:gd name="connsiteY5" fmla="*/ 1962150 h 2032000"/>
                <a:gd name="connsiteX6" fmla="*/ 0 w 69850"/>
                <a:gd name="connsiteY6" fmla="*/ 2032000 h 2032000"/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44450 w 69850"/>
                <a:gd name="connsiteY3" fmla="*/ 1428750 h 2032000"/>
                <a:gd name="connsiteX4" fmla="*/ 28575 w 69850"/>
                <a:gd name="connsiteY4" fmla="*/ 1511300 h 2032000"/>
                <a:gd name="connsiteX5" fmla="*/ 25400 w 69850"/>
                <a:gd name="connsiteY5" fmla="*/ 1797050 h 2032000"/>
                <a:gd name="connsiteX6" fmla="*/ 22225 w 69850"/>
                <a:gd name="connsiteY6" fmla="*/ 1962150 h 2032000"/>
                <a:gd name="connsiteX7" fmla="*/ 0 w 69850"/>
                <a:gd name="connsiteY7" fmla="*/ 2032000 h 2032000"/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44450 w 69850"/>
                <a:gd name="connsiteY3" fmla="*/ 1428750 h 2032000"/>
                <a:gd name="connsiteX4" fmla="*/ 34925 w 69850"/>
                <a:gd name="connsiteY4" fmla="*/ 1511300 h 2032000"/>
                <a:gd name="connsiteX5" fmla="*/ 25400 w 69850"/>
                <a:gd name="connsiteY5" fmla="*/ 1797050 h 2032000"/>
                <a:gd name="connsiteX6" fmla="*/ 22225 w 69850"/>
                <a:gd name="connsiteY6" fmla="*/ 1962150 h 2032000"/>
                <a:gd name="connsiteX7" fmla="*/ 0 w 69850"/>
                <a:gd name="connsiteY7" fmla="*/ 2032000 h 2032000"/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53975 w 69850"/>
                <a:gd name="connsiteY3" fmla="*/ 854075 h 2032000"/>
                <a:gd name="connsiteX4" fmla="*/ 34925 w 69850"/>
                <a:gd name="connsiteY4" fmla="*/ 1511300 h 2032000"/>
                <a:gd name="connsiteX5" fmla="*/ 25400 w 69850"/>
                <a:gd name="connsiteY5" fmla="*/ 1797050 h 2032000"/>
                <a:gd name="connsiteX6" fmla="*/ 22225 w 69850"/>
                <a:gd name="connsiteY6" fmla="*/ 1962150 h 2032000"/>
                <a:gd name="connsiteX7" fmla="*/ 0 w 69850"/>
                <a:gd name="connsiteY7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50" h="2032000">
                  <a:moveTo>
                    <a:pt x="0" y="2032000"/>
                  </a:moveTo>
                  <a:lnTo>
                    <a:pt x="69850" y="2028825"/>
                  </a:lnTo>
                  <a:lnTo>
                    <a:pt x="60325" y="0"/>
                  </a:lnTo>
                  <a:cubicBezTo>
                    <a:pt x="58208" y="284692"/>
                    <a:pt x="56092" y="569383"/>
                    <a:pt x="53975" y="854075"/>
                  </a:cubicBezTo>
                  <a:cubicBezTo>
                    <a:pt x="50271" y="1108075"/>
                    <a:pt x="38100" y="1449917"/>
                    <a:pt x="34925" y="1511300"/>
                  </a:cubicBezTo>
                  <a:cubicBezTo>
                    <a:pt x="31750" y="1572683"/>
                    <a:pt x="28046" y="1724025"/>
                    <a:pt x="25400" y="1797050"/>
                  </a:cubicBezTo>
                  <a:cubicBezTo>
                    <a:pt x="24342" y="1852083"/>
                    <a:pt x="23283" y="1907117"/>
                    <a:pt x="22225" y="1962150"/>
                  </a:cubicBezTo>
                  <a:lnTo>
                    <a:pt x="0" y="2032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hteck 7"/>
          <p:cNvSpPr/>
          <p:nvPr/>
        </p:nvSpPr>
        <p:spPr>
          <a:xfrm>
            <a:off x="3995938" y="980728"/>
            <a:ext cx="4018732" cy="5616624"/>
          </a:xfrm>
          <a:prstGeom prst="rect">
            <a:avLst/>
          </a:prstGeom>
          <a:solidFill>
            <a:srgbClr val="D9D9D9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C:\Users\George\Desktop\ΟπτικέςΊνεςΜαθήματα\Presentation\Θεωρία\Tick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1136728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4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Light absorption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1268764"/>
            <a:ext cx="89644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/>
              <a:t>Light that is absorbed makes a photon disappear ! </a:t>
            </a:r>
          </a:p>
          <a:p>
            <a:pPr lvl="1">
              <a:defRPr/>
            </a:pPr>
            <a:r>
              <a:rPr lang="en-GB" kern="0" dirty="0"/>
              <a:t>Where is the energy going?</a:t>
            </a:r>
          </a:p>
          <a:p>
            <a:pPr marL="457178" lvl="1" indent="0">
              <a:buNone/>
              <a:defRPr/>
            </a:pPr>
            <a:endParaRPr lang="en-GB" kern="0" dirty="0"/>
          </a:p>
          <a:p>
            <a:pPr>
              <a:defRPr/>
            </a:pPr>
            <a:r>
              <a:rPr lang="en-GB" kern="0" dirty="0"/>
              <a:t>Light that is deviated only, does not loose energy!</a:t>
            </a:r>
          </a:p>
          <a:p>
            <a:pPr lvl="1">
              <a:defRPr/>
            </a:pPr>
            <a:r>
              <a:rPr lang="en-GB" kern="0" dirty="0"/>
              <a:t>Reflection</a:t>
            </a:r>
          </a:p>
          <a:p>
            <a:pPr lvl="1">
              <a:defRPr/>
            </a:pPr>
            <a:r>
              <a:rPr lang="en-GB" kern="0" dirty="0"/>
              <a:t>Transmission</a:t>
            </a:r>
          </a:p>
          <a:p>
            <a:pPr lvl="1">
              <a:defRPr/>
            </a:pPr>
            <a:r>
              <a:rPr lang="en-GB" kern="0" dirty="0"/>
              <a:t>Scattering</a:t>
            </a:r>
          </a:p>
          <a:p>
            <a:pPr lvl="1">
              <a:defRPr/>
            </a:pPr>
            <a:endParaRPr lang="en-GB" kern="0" dirty="0"/>
          </a:p>
          <a:p>
            <a:pPr marL="457178" lvl="1" indent="0">
              <a:buNone/>
              <a:defRPr/>
            </a:pPr>
            <a:endParaRPr lang="en-GB" kern="0" dirty="0"/>
          </a:p>
          <a:p>
            <a:pPr lvl="1"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Absorption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052736"/>
            <a:ext cx="8928992" cy="504056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Light meets materials</a:t>
            </a:r>
          </a:p>
          <a:p>
            <a:pPr lvl="1">
              <a:defRPr/>
            </a:pPr>
            <a:r>
              <a:rPr lang="en-GB" dirty="0"/>
              <a:t>Absorption</a:t>
            </a:r>
          </a:p>
          <a:p>
            <a:pPr eaLnBrk="1" hangingPunct="1">
              <a:defRPr/>
            </a:pP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"/>
          <a:stretch/>
        </p:blipFill>
        <p:spPr>
          <a:xfrm>
            <a:off x="1259632" y="2052787"/>
            <a:ext cx="7058979" cy="44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76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 – Transmission index of refraction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6" y="1052736"/>
            <a:ext cx="7429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544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 – Transmission index of refraction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26"/>
          <a:stretch/>
        </p:blipFill>
        <p:spPr>
          <a:xfrm>
            <a:off x="224819" y="620688"/>
            <a:ext cx="4995253" cy="31936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4"/>
          <a:stretch/>
        </p:blipFill>
        <p:spPr>
          <a:xfrm>
            <a:off x="3707904" y="3304747"/>
            <a:ext cx="5226203" cy="33646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5" y="1374551"/>
            <a:ext cx="3858051" cy="11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73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Transmission Spectra (Fused Silica)</a:t>
            </a:r>
            <a:endParaRPr lang="en-US"/>
          </a:p>
        </p:txBody>
      </p:sp>
      <p:pic>
        <p:nvPicPr>
          <p:cNvPr id="3491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15" y="1335095"/>
            <a:ext cx="6630866" cy="3305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1997319" y="995363"/>
            <a:ext cx="4958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Synthetic Grade Fused Silica (SiO2, 10 mm)</a:t>
            </a:r>
          </a:p>
        </p:txBody>
      </p:sp>
      <p:pic>
        <p:nvPicPr>
          <p:cNvPr id="3491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6046795"/>
            <a:ext cx="625719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6956181" y="6064257"/>
            <a:ext cx="201050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Almaz Optics Inc.</a:t>
            </a:r>
            <a:br>
              <a:rPr lang="en-US" sz="10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http://www.almazoptics.com</a:t>
            </a:r>
          </a:p>
        </p:txBody>
      </p:sp>
      <p:sp>
        <p:nvSpPr>
          <p:cNvPr id="349197" name="AutoShape 13"/>
          <p:cNvSpPr>
            <a:spLocks/>
          </p:cNvSpPr>
          <p:nvPr/>
        </p:nvSpPr>
        <p:spPr bwMode="auto">
          <a:xfrm rot="-5400000">
            <a:off x="1920191" y="4310781"/>
            <a:ext cx="259766" cy="741521"/>
          </a:xfrm>
          <a:prstGeom prst="leftBracket">
            <a:avLst>
              <a:gd name="adj" fmla="val 12534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>
            <a:off x="1399443" y="4913316"/>
            <a:ext cx="212773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Arial" charset="0"/>
              </a:rPr>
              <a:t>Absorption due to electronic band to band transitions (band gap)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9199" name="AutoShape 15"/>
          <p:cNvSpPr>
            <a:spLocks/>
          </p:cNvSpPr>
          <p:nvPr/>
        </p:nvSpPr>
        <p:spPr bwMode="auto">
          <a:xfrm rot="-5400000">
            <a:off x="7151614" y="4232994"/>
            <a:ext cx="259766" cy="741521"/>
          </a:xfrm>
          <a:prstGeom prst="leftBracket">
            <a:avLst>
              <a:gd name="adj" fmla="val 12534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5562600" y="4894263"/>
            <a:ext cx="212773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sz="1400">
                <a:solidFill>
                  <a:schemeClr val="tx1"/>
                </a:solidFill>
                <a:latin typeface="Arial" charset="0"/>
              </a:rPr>
              <a:t>Absorption due to excitation of lattice vibrations (phonons)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2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Transmission Spectra (Silicon)</a:t>
            </a:r>
            <a:endParaRPr lang="en-US"/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341435" y="1528764"/>
            <a:ext cx="3931626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Calculated transmission profiles of hyperpure Fz Silicon (Si) at 293K for substrate thicknesses between 1.0 and 3.5mm</a:t>
            </a:r>
          </a:p>
        </p:txBody>
      </p:sp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327" y="2532064"/>
            <a:ext cx="4564673" cy="3305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8167" name="Picture 7"/>
          <p:cNvPicPr>
            <a:picLocks noChangeAspect="1" noChangeArrowheads="1"/>
          </p:cNvPicPr>
          <p:nvPr/>
        </p:nvPicPr>
        <p:blipFill>
          <a:blip r:embed="rId4" cstate="print"/>
          <a:srcRect t="26154" r="19510"/>
          <a:stretch>
            <a:fillRect/>
          </a:stretch>
        </p:blipFill>
        <p:spPr bwMode="auto">
          <a:xfrm>
            <a:off x="7820758" y="5899157"/>
            <a:ext cx="937846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6563457" y="5955189"/>
            <a:ext cx="1679331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000" b="0" dirty="0" err="1">
                <a:solidFill>
                  <a:schemeClr val="tx1"/>
                </a:solidFill>
                <a:latin typeface="Times New Roman" pitchFamily="18" charset="0"/>
              </a:rPr>
              <a:t>Tydex</a:t>
            </a:r>
            <a:r>
              <a:rPr lang="de-DE" sz="10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de-DE" sz="1000" b="0" dirty="0" err="1">
                <a:solidFill>
                  <a:schemeClr val="tx1"/>
                </a:solidFill>
                <a:latin typeface="Times New Roman" pitchFamily="18" charset="0"/>
              </a:rPr>
              <a:t>J.S.Co</a:t>
            </a:r>
            <a:br>
              <a:rPr lang="de-DE" sz="1000" b="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000" b="0" dirty="0">
                <a:solidFill>
                  <a:schemeClr val="tx1"/>
                </a:solidFill>
                <a:latin typeface="Times New Roman" pitchFamily="18" charset="0"/>
              </a:rPr>
              <a:t>http://www.tydex.ru</a:t>
            </a:r>
          </a:p>
        </p:txBody>
      </p:sp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5928946" y="1465266"/>
            <a:ext cx="2948354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Silicon (5 mm) transmission.</a:t>
            </a:r>
            <a:br>
              <a:rPr lang="en-US" sz="16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600" b="0">
                <a:solidFill>
                  <a:schemeClr val="tx1"/>
                </a:solidFill>
                <a:latin typeface="Times New Roman" pitchFamily="18" charset="0"/>
              </a:rPr>
              <a:t>(pure and oxygen contaminated)</a:t>
            </a:r>
            <a:br>
              <a:rPr lang="en-US" sz="16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600" b="0">
                <a:solidFill>
                  <a:schemeClr val="tx1"/>
                </a:solidFill>
                <a:latin typeface="Times New Roman" pitchFamily="18" charset="0"/>
              </a:rPr>
              <a:t>Arrows point to the oxygen absorption peaks.</a:t>
            </a: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46" y="2468565"/>
            <a:ext cx="4706815" cy="267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48170" name="AutoShape 10"/>
          <p:cNvSpPr>
            <a:spLocks/>
          </p:cNvSpPr>
          <p:nvPr/>
        </p:nvSpPr>
        <p:spPr bwMode="auto">
          <a:xfrm rot="-5400000">
            <a:off x="520749" y="4734644"/>
            <a:ext cx="259766" cy="741521"/>
          </a:xfrm>
          <a:prstGeom prst="leftBracket">
            <a:avLst>
              <a:gd name="adj" fmla="val 12534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0" y="5337178"/>
            <a:ext cx="212773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Arial" charset="0"/>
              </a:rPr>
              <a:t>Absorption due to electronic band to band transitions (band gap)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72" name="AutoShape 12"/>
          <p:cNvSpPr>
            <a:spLocks/>
          </p:cNvSpPr>
          <p:nvPr/>
        </p:nvSpPr>
        <p:spPr bwMode="auto">
          <a:xfrm rot="-5400000">
            <a:off x="4149042" y="4753694"/>
            <a:ext cx="259766" cy="741521"/>
          </a:xfrm>
          <a:prstGeom prst="leftBracket">
            <a:avLst>
              <a:gd name="adj" fmla="val 12534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2560028" y="5414963"/>
            <a:ext cx="212773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sz="1400">
                <a:solidFill>
                  <a:schemeClr val="tx1"/>
                </a:solidFill>
                <a:latin typeface="Arial" charset="0"/>
              </a:rPr>
              <a:t>Absorption due to excitation of lattice vibrations (phonons)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10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04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Electronic</a:t>
            </a:r>
            <a:r>
              <a:rPr lang="fr-CH" dirty="0"/>
              <a:t> absorption: </a:t>
            </a:r>
            <a:r>
              <a:rPr lang="fr-CH" dirty="0" err="1"/>
              <a:t>Energy</a:t>
            </a:r>
            <a:r>
              <a:rPr lang="fr-CH" dirty="0"/>
              <a:t> Levels</a:t>
            </a:r>
            <a:endParaRPr lang="en-GB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4"/>
            <a:ext cx="8496944" cy="27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01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7" name="Picture 7" descr="MO oxygè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2809197" y="1443849"/>
            <a:ext cx="6053668" cy="433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 absorption in a Gaseous Molecule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23132" y="1556792"/>
            <a:ext cx="3152724" cy="3744416"/>
            <a:chOff x="191344" y="1340768"/>
            <a:chExt cx="4376858" cy="449411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53" y="1340768"/>
              <a:ext cx="3430825" cy="4392488"/>
            </a:xfrm>
            <a:prstGeom prst="rect">
              <a:avLst/>
            </a:prstGeom>
          </p:spPr>
        </p:pic>
        <p:sp>
          <p:nvSpPr>
            <p:cNvPr id="2" name="Rechteck 1"/>
            <p:cNvSpPr/>
            <p:nvPr/>
          </p:nvSpPr>
          <p:spPr>
            <a:xfrm>
              <a:off x="191344" y="5373216"/>
              <a:ext cx="43768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By </a:t>
              </a:r>
              <a:r>
                <a:rPr lang="en-US" sz="1200" dirty="0" err="1"/>
                <a:t>TCReuter</a:t>
              </a:r>
              <a:r>
                <a:rPr lang="en-US" sz="1200" dirty="0"/>
                <a:t> - Own work, CC BY-SA 4.0, https://commons.wikimedia.org/w/index.php?curid=49416990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366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Sodium</a:t>
            </a:r>
            <a:r>
              <a:rPr lang="de-CH" dirty="0"/>
              <a:t> D-</a:t>
            </a:r>
            <a:r>
              <a:rPr lang="de-CH" dirty="0" err="1"/>
              <a:t>line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3" y="1045990"/>
            <a:ext cx="78549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dirty="0">
                <a:latin typeface="Arial" panose="020B0604020202020204" pitchFamily="34" charset="0"/>
              </a:rPr>
              <a:t>Cold sodium vapor (300°C) emits only light at 589,00nm and 589,59nm this sodium - D-line for doublet is almost monochromatic</a:t>
            </a:r>
          </a:p>
          <a:p>
            <a:pPr eaLnBrk="0" hangingPunct="0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AutoShape 2" descr="^{3}P_{1/2}"/>
          <p:cNvSpPr>
            <a:spLocks noChangeAspect="1" noChangeArrowheads="1"/>
          </p:cNvSpPr>
          <p:nvPr/>
        </p:nvSpPr>
        <p:spPr bwMode="auto">
          <a:xfrm>
            <a:off x="7015287" y="221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" descr="^{3}P_{3/2}"/>
          <p:cNvSpPr>
            <a:spLocks noChangeAspect="1" noChangeArrowheads="1"/>
          </p:cNvSpPr>
          <p:nvPr/>
        </p:nvSpPr>
        <p:spPr bwMode="auto">
          <a:xfrm>
            <a:off x="7729663" y="221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^{3}S_{{1/2}}"/>
          <p:cNvSpPr>
            <a:spLocks noChangeAspect="1" noChangeArrowheads="1"/>
          </p:cNvSpPr>
          <p:nvPr/>
        </p:nvSpPr>
        <p:spPr bwMode="auto">
          <a:xfrm>
            <a:off x="8609137" y="221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5" descr="^{3}P"/>
          <p:cNvSpPr>
            <a:spLocks noChangeAspect="1" noChangeArrowheads="1"/>
          </p:cNvSpPr>
          <p:nvPr/>
        </p:nvSpPr>
        <p:spPr bwMode="auto">
          <a:xfrm>
            <a:off x="13489112" y="22156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04" y="3082351"/>
            <a:ext cx="3482118" cy="245478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" y="1916832"/>
            <a:ext cx="5503745" cy="40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Content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68764"/>
            <a:ext cx="8964488" cy="48244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Light meets materials</a:t>
            </a:r>
          </a:p>
          <a:p>
            <a:pPr lvl="1">
              <a:defRPr/>
            </a:pPr>
            <a:r>
              <a:rPr lang="en-GB" dirty="0"/>
              <a:t>Reflection</a:t>
            </a:r>
          </a:p>
          <a:p>
            <a:pPr lvl="1">
              <a:defRPr/>
            </a:pPr>
            <a:r>
              <a:rPr lang="en-GB" dirty="0"/>
              <a:t>Absorption</a:t>
            </a:r>
          </a:p>
          <a:p>
            <a:pPr lvl="1">
              <a:defRPr/>
            </a:pPr>
            <a:r>
              <a:rPr lang="en-GB" dirty="0"/>
              <a:t>Transmission</a:t>
            </a:r>
          </a:p>
          <a:p>
            <a:pPr lvl="1">
              <a:defRPr/>
            </a:pPr>
            <a:r>
              <a:rPr lang="en-GB" dirty="0"/>
              <a:t>Scattering</a:t>
            </a:r>
          </a:p>
          <a:p>
            <a:pPr marL="457178" lvl="1" indent="0"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70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Sodium</a:t>
            </a:r>
            <a:r>
              <a:rPr lang="de-CH" dirty="0"/>
              <a:t> D-</a:t>
            </a:r>
            <a:r>
              <a:rPr lang="de-CH" dirty="0" err="1"/>
              <a:t>line</a:t>
            </a:r>
            <a:r>
              <a:rPr lang="de-CH" dirty="0"/>
              <a:t> – </a:t>
            </a:r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a </a:t>
            </a:r>
            <a:r>
              <a:rPr lang="de-CH" dirty="0" err="1"/>
              <a:t>doublet</a:t>
            </a:r>
            <a:r>
              <a:rPr lang="de-CH" dirty="0"/>
              <a:t> ?</a:t>
            </a:r>
            <a:endParaRPr lang="en-US" dirty="0"/>
          </a:p>
        </p:txBody>
      </p:sp>
      <p:sp>
        <p:nvSpPr>
          <p:cNvPr id="8" name="AutoShape 2" descr="^{3}P_{1/2}"/>
          <p:cNvSpPr>
            <a:spLocks noChangeAspect="1" noChangeArrowheads="1"/>
          </p:cNvSpPr>
          <p:nvPr/>
        </p:nvSpPr>
        <p:spPr bwMode="auto">
          <a:xfrm>
            <a:off x="7015287" y="221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" descr="^{3}P_{3/2}"/>
          <p:cNvSpPr>
            <a:spLocks noChangeAspect="1" noChangeArrowheads="1"/>
          </p:cNvSpPr>
          <p:nvPr/>
        </p:nvSpPr>
        <p:spPr bwMode="auto">
          <a:xfrm>
            <a:off x="7729663" y="221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^{3}S_{{1/2}}"/>
          <p:cNvSpPr>
            <a:spLocks noChangeAspect="1" noChangeArrowheads="1"/>
          </p:cNvSpPr>
          <p:nvPr/>
        </p:nvSpPr>
        <p:spPr bwMode="auto">
          <a:xfrm>
            <a:off x="8609137" y="221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5" descr="^{3}P"/>
          <p:cNvSpPr>
            <a:spLocks noChangeAspect="1" noChangeArrowheads="1"/>
          </p:cNvSpPr>
          <p:nvPr/>
        </p:nvSpPr>
        <p:spPr bwMode="auto">
          <a:xfrm>
            <a:off x="13489112" y="22156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54" y="1196752"/>
            <a:ext cx="3895689" cy="530439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3" y="1504803"/>
            <a:ext cx="470299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de-CH" altLang="en-US" dirty="0" err="1">
                <a:latin typeface="Arial" panose="020B0604020202020204" pitchFamily="34" charset="0"/>
              </a:rPr>
              <a:t>What</a:t>
            </a:r>
            <a:r>
              <a:rPr lang="de-CH" altLang="en-US" dirty="0">
                <a:latin typeface="Arial" panose="020B0604020202020204" pitchFamily="34" charset="0"/>
              </a:rPr>
              <a:t> </a:t>
            </a:r>
            <a:r>
              <a:rPr lang="de-CH" altLang="en-US" dirty="0" err="1">
                <a:latin typeface="Arial" panose="020B0604020202020204" pitchFamily="34" charset="0"/>
              </a:rPr>
              <a:t>happens</a:t>
            </a:r>
            <a:r>
              <a:rPr lang="de-CH" altLang="en-US" dirty="0">
                <a:latin typeface="Arial" panose="020B0604020202020204" pitchFamily="34" charset="0"/>
              </a:rPr>
              <a:t> </a:t>
            </a:r>
            <a:r>
              <a:rPr lang="de-CH" altLang="en-US" dirty="0" err="1">
                <a:latin typeface="Arial" panose="020B0604020202020204" pitchFamily="34" charset="0"/>
              </a:rPr>
              <a:t>if</a:t>
            </a:r>
            <a:r>
              <a:rPr lang="de-CH" altLang="en-US" dirty="0">
                <a:latin typeface="Arial" panose="020B0604020202020204" pitchFamily="34" charset="0"/>
              </a:rPr>
              <a:t> </a:t>
            </a:r>
            <a:r>
              <a:rPr lang="de-CH" altLang="en-US" dirty="0" err="1">
                <a:latin typeface="Arial" panose="020B0604020202020204" pitchFamily="34" charset="0"/>
              </a:rPr>
              <a:t>you</a:t>
            </a:r>
            <a:r>
              <a:rPr lang="de-CH" altLang="en-US" dirty="0">
                <a:latin typeface="Arial" panose="020B0604020202020204" pitchFamily="34" charset="0"/>
              </a:rPr>
              <a:t> </a:t>
            </a:r>
            <a:r>
              <a:rPr lang="de-CH" altLang="en-US" dirty="0" err="1">
                <a:latin typeface="Arial" panose="020B0604020202020204" pitchFamily="34" charset="0"/>
              </a:rPr>
              <a:t>put</a:t>
            </a:r>
            <a:r>
              <a:rPr lang="de-CH" altLang="en-US" dirty="0">
                <a:latin typeface="Arial" panose="020B0604020202020204" pitchFamily="34" charset="0"/>
              </a:rPr>
              <a:t> </a:t>
            </a:r>
            <a:r>
              <a:rPr lang="de-CH" altLang="en-US" dirty="0" err="1">
                <a:latin typeface="Arial" panose="020B0604020202020204" pitchFamily="34" charset="0"/>
              </a:rPr>
              <a:t>the</a:t>
            </a:r>
            <a:r>
              <a:rPr lang="de-CH" altLang="en-US" dirty="0">
                <a:latin typeface="Arial" panose="020B0604020202020204" pitchFamily="34" charset="0"/>
              </a:rPr>
              <a:t> Na </a:t>
            </a:r>
            <a:r>
              <a:rPr lang="de-CH" altLang="en-US" dirty="0" err="1">
                <a:latin typeface="Arial" panose="020B0604020202020204" pitchFamily="34" charset="0"/>
              </a:rPr>
              <a:t>vapor</a:t>
            </a:r>
            <a:r>
              <a:rPr lang="de-CH" altLang="en-US" dirty="0">
                <a:latin typeface="Arial" panose="020B0604020202020204" pitchFamily="34" charset="0"/>
              </a:rPr>
              <a:t> i</a:t>
            </a:r>
            <a:r>
              <a:rPr lang="de-CH" altLang="en-US" baseline="0" dirty="0">
                <a:latin typeface="Arial" panose="020B0604020202020204" pitchFamily="34" charset="0"/>
              </a:rPr>
              <a:t>n a </a:t>
            </a:r>
            <a:r>
              <a:rPr lang="de-CH" altLang="en-US" baseline="0" dirty="0" err="1">
                <a:latin typeface="Arial" panose="020B0604020202020204" pitchFamily="34" charset="0"/>
              </a:rPr>
              <a:t>magnetic</a:t>
            </a:r>
            <a:r>
              <a:rPr lang="de-CH" altLang="en-US" baseline="0" dirty="0">
                <a:latin typeface="Arial" panose="020B0604020202020204" pitchFamily="34" charset="0"/>
              </a:rPr>
              <a:t> </a:t>
            </a:r>
            <a:r>
              <a:rPr lang="de-CH" altLang="en-US" baseline="0" dirty="0" err="1">
                <a:latin typeface="Arial" panose="020B0604020202020204" pitchFamily="34" charset="0"/>
              </a:rPr>
              <a:t>field</a:t>
            </a:r>
            <a:r>
              <a:rPr lang="de-CH" altLang="en-US" baseline="0" dirty="0">
                <a:latin typeface="Arial" panose="020B0604020202020204" pitchFamily="34" charset="0"/>
              </a:rPr>
              <a:t> ?</a:t>
            </a:r>
          </a:p>
          <a:p>
            <a:pPr eaLnBrk="0" hangingPunct="0"/>
            <a:endParaRPr lang="de-CH" altLang="en-US" dirty="0">
              <a:latin typeface="Arial" panose="020B0604020202020204" pitchFamily="34" charset="0"/>
            </a:endParaRPr>
          </a:p>
          <a:p>
            <a:pPr eaLnBrk="0" hangingPunct="0"/>
            <a:r>
              <a:rPr lang="de-CH" altLang="en-US" dirty="0" err="1">
                <a:latin typeface="Arial" panose="020B0604020202020204" pitchFamily="34" charset="0"/>
              </a:rPr>
              <a:t>Could</a:t>
            </a:r>
            <a:r>
              <a:rPr lang="de-CH" altLang="en-US" dirty="0">
                <a:latin typeface="Arial" panose="020B0604020202020204" pitchFamily="34" charset="0"/>
              </a:rPr>
              <a:t> not </a:t>
            </a:r>
            <a:r>
              <a:rPr lang="de-CH" altLang="en-US" dirty="0" err="1">
                <a:latin typeface="Arial" panose="020B0604020202020204" pitchFamily="34" charset="0"/>
              </a:rPr>
              <a:t>have</a:t>
            </a:r>
            <a:r>
              <a:rPr lang="de-CH" altLang="en-US" dirty="0">
                <a:latin typeface="Arial" panose="020B0604020202020204" pitchFamily="34" charset="0"/>
              </a:rPr>
              <a:t> </a:t>
            </a:r>
            <a:r>
              <a:rPr lang="de-CH" altLang="en-US" dirty="0" err="1">
                <a:latin typeface="Arial" panose="020B0604020202020204" pitchFamily="34" charset="0"/>
              </a:rPr>
              <a:t>asked</a:t>
            </a:r>
            <a:r>
              <a:rPr lang="de-CH" altLang="en-US" baseline="0" dirty="0">
                <a:latin typeface="Arial" panose="020B0604020202020204" pitchFamily="34" charset="0"/>
              </a:rPr>
              <a:t> Pieter Zeeman </a:t>
            </a:r>
            <a:r>
              <a:rPr lang="de-CH" altLang="en-US" baseline="0" dirty="0" err="1">
                <a:latin typeface="Arial" panose="020B0604020202020204" pitchFamily="34" charset="0"/>
              </a:rPr>
              <a:t>when</a:t>
            </a:r>
            <a:r>
              <a:rPr lang="de-CH" altLang="en-US" baseline="0" dirty="0">
                <a:latin typeface="Arial" panose="020B0604020202020204" pitchFamily="34" charset="0"/>
              </a:rPr>
              <a:t> he </a:t>
            </a:r>
            <a:r>
              <a:rPr lang="de-CH" altLang="en-US" baseline="0" dirty="0" err="1">
                <a:latin typeface="Arial" panose="020B0604020202020204" pitchFamily="34" charset="0"/>
              </a:rPr>
              <a:t>discovered</a:t>
            </a:r>
            <a:r>
              <a:rPr lang="de-CH" altLang="en-US" baseline="0" dirty="0">
                <a:latin typeface="Arial" panose="020B0604020202020204" pitchFamily="34" charset="0"/>
              </a:rPr>
              <a:t> </a:t>
            </a:r>
            <a:r>
              <a:rPr lang="de-CH" altLang="en-US" baseline="0" dirty="0" err="1">
                <a:latin typeface="Arial" panose="020B0604020202020204" pitchFamily="34" charset="0"/>
              </a:rPr>
              <a:t>the</a:t>
            </a:r>
            <a:r>
              <a:rPr lang="de-CH" altLang="en-US" baseline="0" dirty="0">
                <a:latin typeface="Arial" panose="020B0604020202020204" pitchFamily="34" charset="0"/>
              </a:rPr>
              <a:t> </a:t>
            </a:r>
            <a:r>
              <a:rPr lang="de-CH" altLang="en-US" baseline="0" dirty="0" err="1">
                <a:latin typeface="Arial" panose="020B0604020202020204" pitchFamily="34" charset="0"/>
              </a:rPr>
              <a:t>effect</a:t>
            </a:r>
            <a:r>
              <a:rPr lang="de-CH" altLang="en-US" baseline="0" dirty="0">
                <a:latin typeface="Arial" panose="020B0604020202020204" pitchFamily="34" charset="0"/>
              </a:rPr>
              <a:t> in 1896 !</a:t>
            </a:r>
          </a:p>
          <a:p>
            <a:pPr eaLnBrk="0" hangingPunct="0"/>
            <a:endParaRPr lang="de-CH" altLang="en-US" dirty="0">
              <a:latin typeface="Arial" panose="020B0604020202020204" pitchFamily="34" charset="0"/>
            </a:endParaRPr>
          </a:p>
          <a:p>
            <a:pPr eaLnBrk="0" hangingPunct="0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3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38983" y="1307118"/>
          <a:ext cx="4016620" cy="100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317160" progId="Equation.3">
                  <p:embed/>
                </p:oleObj>
              </mc:Choice>
              <mc:Fallback>
                <p:oleObj name="Equation" r:id="rId2" imgW="1371600" imgH="31716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983" y="1307118"/>
                        <a:ext cx="4016620" cy="10096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53735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1742003" y="2487073"/>
            <a:ext cx="5998225" cy="3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pPr algn="ctr"/>
            <a:r>
              <a:rPr lang="en-GB" sz="2000" dirty="0">
                <a:latin typeface="+mn-lt"/>
                <a:sym typeface="Symbol" pitchFamily="18" charset="2"/>
              </a:rPr>
              <a:t>macroscopic (“black box”) description of absorption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61578"/>
              </p:ext>
            </p:extLst>
          </p:nvPr>
        </p:nvGraphicFramePr>
        <p:xfrm>
          <a:off x="1115614" y="3805505"/>
          <a:ext cx="8136906" cy="2407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Absorption</a:t>
                      </a:r>
                    </a:p>
                  </a:txBody>
                  <a:tcPr marL="84407" marR="844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Wavelength</a:t>
                      </a:r>
                      <a:br>
                        <a:rPr kumimoji="0" lang="en-GB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(nm)</a:t>
                      </a:r>
                    </a:p>
                  </a:txBody>
                  <a:tcPr marL="84407" marR="8440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electronic molecular(</a:t>
                      </a:r>
                      <a:r>
                        <a:rPr kumimoji="0" lang="en-GB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s, p)</a:t>
                      </a:r>
                    </a:p>
                  </a:txBody>
                  <a:tcPr marL="84407" marR="844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10-150 – 1000-2000</a:t>
                      </a:r>
                    </a:p>
                  </a:txBody>
                  <a:tcPr marL="84407" marR="8440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electronic </a:t>
                      </a:r>
                      <a:r>
                        <a:rPr kumimoji="0" lang="en-GB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interband</a:t>
                      </a:r>
                      <a:endParaRPr kumimoji="0" lang="en-GB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L="84407" marR="844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– 1000-2000</a:t>
                      </a:r>
                    </a:p>
                  </a:txBody>
                  <a:tcPr marL="84407" marR="8440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vibrational</a:t>
                      </a:r>
                    </a:p>
                  </a:txBody>
                  <a:tcPr marL="84407" marR="844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 – 10’000</a:t>
                      </a:r>
                    </a:p>
                  </a:txBody>
                  <a:tcPr marL="84407" marR="8440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rotational</a:t>
                      </a:r>
                    </a:p>
                  </a:txBody>
                  <a:tcPr marL="84407" marR="844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10’000</a:t>
                      </a:r>
                    </a:p>
                  </a:txBody>
                  <a:tcPr marL="84407" marR="8440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1041622" y="3382034"/>
            <a:ext cx="7363091" cy="3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pPr algn="ctr"/>
            <a:r>
              <a:rPr lang="en-GB" sz="2000" dirty="0">
                <a:latin typeface="+mn-lt"/>
                <a:sym typeface="Symbol" pitchFamily="18" charset="2"/>
              </a:rPr>
              <a:t>Types of Absorption /Excitation</a:t>
            </a:r>
          </a:p>
        </p:txBody>
      </p:sp>
    </p:spTree>
    <p:extLst>
      <p:ext uri="{BB962C8B-B14F-4D97-AF65-F5344CB8AC3E}">
        <p14:creationId xmlns:p14="http://schemas.microsoft.com/office/powerpoint/2010/main" val="49523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2627784" y="6101434"/>
            <a:ext cx="64447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http://micro.magnet.fsu.edu/primer/techniques/fluorescence/fluorescenceintro.html</a:t>
            </a:r>
          </a:p>
        </p:txBody>
      </p:sp>
      <p:pic>
        <p:nvPicPr>
          <p:cNvPr id="280623" name="Picture 47" descr="fluorescenceintrofig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2391" y="964282"/>
            <a:ext cx="5284177" cy="5137151"/>
          </a:xfrm>
          <a:prstGeom prst="rect">
            <a:avLst/>
          </a:prstGeom>
          <a:noFill/>
        </p:spPr>
      </p:pic>
      <p:sp>
        <p:nvSpPr>
          <p:cNvPr id="280624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Absorption &amp; Fluorescence</a:t>
            </a:r>
            <a:endParaRPr lang="en-GB" dirty="0"/>
          </a:p>
        </p:txBody>
      </p:sp>
      <p:sp>
        <p:nvSpPr>
          <p:cNvPr id="280627" name="Oval 51"/>
          <p:cNvSpPr>
            <a:spLocks noChangeArrowheads="1"/>
          </p:cNvSpPr>
          <p:nvPr/>
        </p:nvSpPr>
        <p:spPr bwMode="auto">
          <a:xfrm>
            <a:off x="369280" y="3359250"/>
            <a:ext cx="1487367" cy="51935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0628" name="Text Box 52"/>
          <p:cNvSpPr txBox="1">
            <a:spLocks noChangeArrowheads="1"/>
          </p:cNvSpPr>
          <p:nvPr/>
        </p:nvSpPr>
        <p:spPr bwMode="auto">
          <a:xfrm>
            <a:off x="876302" y="3337944"/>
            <a:ext cx="6623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!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80629" name="Text Box 53"/>
          <p:cNvSpPr txBox="1">
            <a:spLocks noChangeArrowheads="1"/>
          </p:cNvSpPr>
          <p:nvPr/>
        </p:nvSpPr>
        <p:spPr bwMode="auto">
          <a:xfrm>
            <a:off x="341435" y="4266631"/>
            <a:ext cx="2738492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000" dirty="0">
                <a:latin typeface="+mn-lt"/>
              </a:rPr>
              <a:t>non-</a:t>
            </a:r>
            <a:r>
              <a:rPr lang="de-DE" sz="2000" dirty="0" err="1">
                <a:latin typeface="+mn-lt"/>
              </a:rPr>
              <a:t>radiative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transition</a:t>
            </a:r>
            <a:r>
              <a:rPr lang="de-DE" sz="2000" dirty="0">
                <a:latin typeface="+mn-lt"/>
              </a:rPr>
              <a:t> → </a:t>
            </a:r>
            <a:r>
              <a:rPr lang="de-DE" sz="2000" dirty="0" err="1">
                <a:latin typeface="+mn-lt"/>
              </a:rPr>
              <a:t>transformation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into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heat</a:t>
            </a:r>
            <a:endParaRPr lang="de-DE" sz="2000" dirty="0">
              <a:latin typeface="+mn-lt"/>
            </a:endParaRPr>
          </a:p>
        </p:txBody>
      </p:sp>
      <p:sp>
        <p:nvSpPr>
          <p:cNvPr id="280625" name="Oval 49"/>
          <p:cNvSpPr>
            <a:spLocks noChangeArrowheads="1"/>
          </p:cNvSpPr>
          <p:nvPr/>
        </p:nvSpPr>
        <p:spPr bwMode="auto">
          <a:xfrm>
            <a:off x="3394382" y="5389318"/>
            <a:ext cx="1487367" cy="51935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0626" name="Oval 50"/>
          <p:cNvSpPr>
            <a:spLocks noChangeArrowheads="1"/>
          </p:cNvSpPr>
          <p:nvPr/>
        </p:nvSpPr>
        <p:spPr bwMode="auto">
          <a:xfrm>
            <a:off x="7396349" y="4320930"/>
            <a:ext cx="1487365" cy="51935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3966" y="1138379"/>
            <a:ext cx="30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Absorption &amp; fluorescence in a single molecule, ion, atom</a:t>
            </a:r>
          </a:p>
        </p:txBody>
      </p:sp>
    </p:spTree>
    <p:extLst>
      <p:ext uri="{BB962C8B-B14F-4D97-AF65-F5344CB8AC3E}">
        <p14:creationId xmlns:p14="http://schemas.microsoft.com/office/powerpoint/2010/main" val="3950545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Band Structure of Solids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0467" y="2086258"/>
            <a:ext cx="4348677" cy="261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5297365" y="6208778"/>
            <a:ext cx="3654669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http://en.wikipedia.org/wiki/Band_structure</a:t>
            </a: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7124700" y="4582339"/>
            <a:ext cx="984738" cy="55399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78" name="Picture 3" descr="D:\My Documents\_Teaching\PhD - Micromachining with lasers\IMAGES\opt-prop0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07" y="1840357"/>
            <a:ext cx="2828598" cy="329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0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Band Gap Absorption</a:t>
            </a: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068547" y="4875581"/>
            <a:ext cx="639713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</a:rPr>
              <a:t>Only photons with energy larger than the band gap of material are absorbed</a:t>
            </a:r>
          </a:p>
          <a:p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</a:rPr>
              <a:t>Inter band absorption grates free charge carriers – new </a:t>
            </a:r>
            <a:r>
              <a:rPr lang="en-GB" sz="1600" b="0" dirty="0" err="1">
                <a:solidFill>
                  <a:schemeClr val="tx1"/>
                </a:solidFill>
                <a:latin typeface="Times New Roman" pitchFamily="18" charset="0"/>
              </a:rPr>
              <a:t>centers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</a:rPr>
              <a:t> of absorption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164041" y="2129511"/>
            <a:ext cx="4515559" cy="2094162"/>
            <a:chOff x="529372" y="525391"/>
            <a:chExt cx="5599821" cy="2597006"/>
          </a:xfrm>
        </p:grpSpPr>
        <p:grpSp>
          <p:nvGrpSpPr>
            <p:cNvPr id="41" name="Group 12"/>
            <p:cNvGrpSpPr>
              <a:grpSpLocks/>
            </p:cNvGrpSpPr>
            <p:nvPr/>
          </p:nvGrpSpPr>
          <p:grpSpPr bwMode="auto">
            <a:xfrm rot="5400000">
              <a:off x="909578" y="945429"/>
              <a:ext cx="584200" cy="1344612"/>
              <a:chOff x="511" y="1570"/>
              <a:chExt cx="368" cy="847"/>
            </a:xfrm>
          </p:grpSpPr>
          <p:sp>
            <p:nvSpPr>
              <p:cNvPr id="67" name="Oval 13"/>
              <p:cNvSpPr>
                <a:spLocks noChangeArrowheads="1"/>
              </p:cNvSpPr>
              <p:nvPr/>
            </p:nvSpPr>
            <p:spPr bwMode="auto">
              <a:xfrm>
                <a:off x="595" y="2220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8" name="Oval 14"/>
              <p:cNvSpPr>
                <a:spLocks noChangeArrowheads="1"/>
              </p:cNvSpPr>
              <p:nvPr/>
            </p:nvSpPr>
            <p:spPr bwMode="auto">
              <a:xfrm>
                <a:off x="589" y="2028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9" name="Oval 15"/>
              <p:cNvSpPr>
                <a:spLocks noChangeArrowheads="1"/>
              </p:cNvSpPr>
              <p:nvPr/>
            </p:nvSpPr>
            <p:spPr bwMode="auto">
              <a:xfrm>
                <a:off x="595" y="1836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0" name="Oval 16"/>
              <p:cNvSpPr>
                <a:spLocks noChangeArrowheads="1"/>
              </p:cNvSpPr>
              <p:nvPr/>
            </p:nvSpPr>
            <p:spPr bwMode="auto">
              <a:xfrm>
                <a:off x="595" y="1638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1" name="Oval 17"/>
              <p:cNvSpPr>
                <a:spLocks noChangeArrowheads="1"/>
              </p:cNvSpPr>
              <p:nvPr/>
            </p:nvSpPr>
            <p:spPr bwMode="auto">
              <a:xfrm>
                <a:off x="667" y="2205"/>
                <a:ext cx="212" cy="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2" name="Oval 18"/>
              <p:cNvSpPr>
                <a:spLocks noChangeArrowheads="1"/>
              </p:cNvSpPr>
              <p:nvPr/>
            </p:nvSpPr>
            <p:spPr bwMode="auto">
              <a:xfrm>
                <a:off x="511" y="2019"/>
                <a:ext cx="212" cy="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3" name="Oval 19"/>
              <p:cNvSpPr>
                <a:spLocks noChangeArrowheads="1"/>
              </p:cNvSpPr>
              <p:nvPr/>
            </p:nvSpPr>
            <p:spPr bwMode="auto">
              <a:xfrm>
                <a:off x="655" y="1821"/>
                <a:ext cx="212" cy="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4" name="Oval 20"/>
              <p:cNvSpPr>
                <a:spLocks noChangeArrowheads="1"/>
              </p:cNvSpPr>
              <p:nvPr/>
            </p:nvSpPr>
            <p:spPr bwMode="auto">
              <a:xfrm>
                <a:off x="535" y="1629"/>
                <a:ext cx="212" cy="2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75" name="Line 21"/>
              <p:cNvSpPr>
                <a:spLocks noChangeShapeType="1"/>
              </p:cNvSpPr>
              <p:nvPr/>
            </p:nvSpPr>
            <p:spPr bwMode="auto">
              <a:xfrm flipH="1" flipV="1">
                <a:off x="583" y="1570"/>
                <a:ext cx="83" cy="51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837347" y="1690760"/>
              <a:ext cx="573087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CH"/>
                <a:t>h</a:t>
              </a:r>
              <a:r>
                <a:rPr lang="fr-CH">
                  <a:latin typeface="Symbol" charset="2"/>
                </a:rPr>
                <a:t>n</a:t>
              </a:r>
              <a:endParaRPr lang="en-GB">
                <a:latin typeface="Symbol" charset="2"/>
              </a:endParaRPr>
            </a:p>
          </p:txBody>
        </p: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2360944" y="2042319"/>
              <a:ext cx="1411287" cy="10652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2357769" y="532607"/>
              <a:ext cx="1411287" cy="106521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grpSp>
          <p:nvGrpSpPr>
            <p:cNvPr id="45" name="Group 35"/>
            <p:cNvGrpSpPr>
              <a:grpSpLocks/>
            </p:cNvGrpSpPr>
            <p:nvPr/>
          </p:nvGrpSpPr>
          <p:grpSpPr bwMode="auto">
            <a:xfrm>
              <a:off x="2472069" y="2088357"/>
              <a:ext cx="280987" cy="280987"/>
              <a:chOff x="3142" y="3331"/>
              <a:chExt cx="548" cy="548"/>
            </a:xfrm>
          </p:grpSpPr>
          <p:sp>
            <p:nvSpPr>
              <p:cNvPr id="65" name="Oval 36"/>
              <p:cNvSpPr>
                <a:spLocks noChangeArrowheads="1"/>
              </p:cNvSpPr>
              <p:nvPr/>
            </p:nvSpPr>
            <p:spPr bwMode="auto">
              <a:xfrm>
                <a:off x="3142" y="3331"/>
                <a:ext cx="548" cy="5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6" name="Line 37"/>
              <p:cNvSpPr>
                <a:spLocks noChangeShapeType="1"/>
              </p:cNvSpPr>
              <p:nvPr/>
            </p:nvSpPr>
            <p:spPr bwMode="auto">
              <a:xfrm>
                <a:off x="3223" y="3601"/>
                <a:ext cx="41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46" name="Group 38"/>
            <p:cNvGrpSpPr>
              <a:grpSpLocks/>
            </p:cNvGrpSpPr>
            <p:nvPr/>
          </p:nvGrpSpPr>
          <p:grpSpPr bwMode="auto">
            <a:xfrm>
              <a:off x="3234069" y="2072482"/>
              <a:ext cx="280987" cy="280987"/>
              <a:chOff x="3142" y="3331"/>
              <a:chExt cx="548" cy="548"/>
            </a:xfrm>
          </p:grpSpPr>
          <p:sp>
            <p:nvSpPr>
              <p:cNvPr id="63" name="Oval 39"/>
              <p:cNvSpPr>
                <a:spLocks noChangeArrowheads="1"/>
              </p:cNvSpPr>
              <p:nvPr/>
            </p:nvSpPr>
            <p:spPr bwMode="auto">
              <a:xfrm>
                <a:off x="3142" y="3331"/>
                <a:ext cx="548" cy="5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4" name="Line 40"/>
              <p:cNvSpPr>
                <a:spLocks noChangeShapeType="1"/>
              </p:cNvSpPr>
              <p:nvPr/>
            </p:nvSpPr>
            <p:spPr bwMode="auto">
              <a:xfrm>
                <a:off x="3223" y="3601"/>
                <a:ext cx="41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47" name="Group 41"/>
            <p:cNvGrpSpPr>
              <a:grpSpLocks/>
            </p:cNvGrpSpPr>
            <p:nvPr/>
          </p:nvGrpSpPr>
          <p:grpSpPr bwMode="auto">
            <a:xfrm>
              <a:off x="2851481" y="2083594"/>
              <a:ext cx="280988" cy="280988"/>
              <a:chOff x="3142" y="3331"/>
              <a:chExt cx="548" cy="548"/>
            </a:xfrm>
          </p:grpSpPr>
          <p:sp>
            <p:nvSpPr>
              <p:cNvPr id="61" name="Oval 42"/>
              <p:cNvSpPr>
                <a:spLocks noChangeArrowheads="1"/>
              </p:cNvSpPr>
              <p:nvPr/>
            </p:nvSpPr>
            <p:spPr bwMode="auto">
              <a:xfrm>
                <a:off x="3142" y="3331"/>
                <a:ext cx="548" cy="5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2" name="Line 43"/>
              <p:cNvSpPr>
                <a:spLocks noChangeShapeType="1"/>
              </p:cNvSpPr>
              <p:nvPr/>
            </p:nvSpPr>
            <p:spPr bwMode="auto">
              <a:xfrm>
                <a:off x="3223" y="3601"/>
                <a:ext cx="41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1888127" y="1549832"/>
              <a:ext cx="6254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dirty="0"/>
                <a:t>+</a:t>
              </a:r>
              <a:endParaRPr lang="en-US" dirty="0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4717905" y="2057185"/>
              <a:ext cx="1411288" cy="106521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4714730" y="525391"/>
              <a:ext cx="1411288" cy="106521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grpSp>
          <p:nvGrpSpPr>
            <p:cNvPr id="51" name="Group 47"/>
            <p:cNvGrpSpPr>
              <a:grpSpLocks/>
            </p:cNvGrpSpPr>
            <p:nvPr/>
          </p:nvGrpSpPr>
          <p:grpSpPr bwMode="auto">
            <a:xfrm>
              <a:off x="4875068" y="2093697"/>
              <a:ext cx="280987" cy="280988"/>
              <a:chOff x="3142" y="3331"/>
              <a:chExt cx="548" cy="548"/>
            </a:xfrm>
          </p:grpSpPr>
          <p:sp>
            <p:nvSpPr>
              <p:cNvPr id="59" name="Oval 48"/>
              <p:cNvSpPr>
                <a:spLocks noChangeArrowheads="1"/>
              </p:cNvSpPr>
              <p:nvPr/>
            </p:nvSpPr>
            <p:spPr bwMode="auto">
              <a:xfrm>
                <a:off x="3142" y="3331"/>
                <a:ext cx="548" cy="5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0" name="Line 49"/>
              <p:cNvSpPr>
                <a:spLocks noChangeShapeType="1"/>
              </p:cNvSpPr>
              <p:nvPr/>
            </p:nvSpPr>
            <p:spPr bwMode="auto">
              <a:xfrm>
                <a:off x="3223" y="3601"/>
                <a:ext cx="41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52" name="Group 50"/>
            <p:cNvGrpSpPr>
              <a:grpSpLocks/>
            </p:cNvGrpSpPr>
            <p:nvPr/>
          </p:nvGrpSpPr>
          <p:grpSpPr bwMode="auto">
            <a:xfrm>
              <a:off x="5637068" y="2077822"/>
              <a:ext cx="280987" cy="280988"/>
              <a:chOff x="3142" y="3331"/>
              <a:chExt cx="548" cy="548"/>
            </a:xfrm>
          </p:grpSpPr>
          <p:sp>
            <p:nvSpPr>
              <p:cNvPr id="57" name="Oval 51"/>
              <p:cNvSpPr>
                <a:spLocks noChangeArrowheads="1"/>
              </p:cNvSpPr>
              <p:nvPr/>
            </p:nvSpPr>
            <p:spPr bwMode="auto">
              <a:xfrm>
                <a:off x="3142" y="3331"/>
                <a:ext cx="548" cy="5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8" name="Line 52"/>
              <p:cNvSpPr>
                <a:spLocks noChangeShapeType="1"/>
              </p:cNvSpPr>
              <p:nvPr/>
            </p:nvSpPr>
            <p:spPr bwMode="auto">
              <a:xfrm>
                <a:off x="3223" y="3601"/>
                <a:ext cx="41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53" name="Group 53"/>
            <p:cNvGrpSpPr>
              <a:grpSpLocks/>
            </p:cNvGrpSpPr>
            <p:nvPr/>
          </p:nvGrpSpPr>
          <p:grpSpPr bwMode="auto">
            <a:xfrm>
              <a:off x="5243368" y="1300091"/>
              <a:ext cx="280987" cy="280987"/>
              <a:chOff x="3142" y="3331"/>
              <a:chExt cx="548" cy="548"/>
            </a:xfrm>
          </p:grpSpPr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3142" y="3331"/>
                <a:ext cx="548" cy="5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6" name="Line 55"/>
              <p:cNvSpPr>
                <a:spLocks noChangeShapeType="1"/>
              </p:cNvSpPr>
              <p:nvPr/>
            </p:nvSpPr>
            <p:spPr bwMode="auto">
              <a:xfrm>
                <a:off x="3223" y="3601"/>
                <a:ext cx="41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54" name="Text Box 56"/>
            <p:cNvSpPr txBox="1">
              <a:spLocks noChangeArrowheads="1"/>
            </p:cNvSpPr>
            <p:nvPr/>
          </p:nvSpPr>
          <p:spPr bwMode="auto">
            <a:xfrm>
              <a:off x="4110037" y="1526815"/>
              <a:ext cx="6254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/>
                <a:t>=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3310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24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Fluorescein</a:t>
            </a:r>
            <a:endParaRPr lang="en-GB" dirty="0"/>
          </a:p>
        </p:txBody>
      </p:sp>
      <p:sp>
        <p:nvSpPr>
          <p:cNvPr id="280629" name="Text Box 53"/>
          <p:cNvSpPr txBox="1">
            <a:spLocks noChangeArrowheads="1"/>
          </p:cNvSpPr>
          <p:nvPr/>
        </p:nvSpPr>
        <p:spPr bwMode="auto">
          <a:xfrm>
            <a:off x="251520" y="1052736"/>
            <a:ext cx="36724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000" b="0" dirty="0" err="1">
                <a:solidFill>
                  <a:schemeClr val="tx1"/>
                </a:solidFill>
                <a:latin typeface="+mn-lt"/>
              </a:rPr>
              <a:t>Formula</a:t>
            </a:r>
            <a:r>
              <a:rPr lang="de-DE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de-DE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0" dirty="0" err="1">
                <a:solidFill>
                  <a:schemeClr val="tx1"/>
                </a:solidFill>
                <a:latin typeface="+mn-lt"/>
              </a:rPr>
              <a:t>Fluorescein</a:t>
            </a:r>
            <a:endParaRPr lang="de-DE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2706" name="Picture 2" descr="Strukturformel von Fluoresc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2307264" cy="15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0" y="1844824"/>
            <a:ext cx="8564860" cy="42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5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Absorption/Luminescence </a:t>
            </a:r>
            <a:r>
              <a:rPr lang="en-GB" dirty="0" err="1"/>
              <a:t>Centers</a:t>
            </a:r>
            <a:r>
              <a:rPr lang="en-GB" dirty="0"/>
              <a:t> in Solids</a:t>
            </a:r>
          </a:p>
        </p:txBody>
      </p:sp>
      <p:pic>
        <p:nvPicPr>
          <p:cNvPr id="3" name="Picture 2" descr="D:\My Documents\_Teaching\PhD - Micromachining with lasers\IMAGES\opt-prop024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3"/>
          <a:stretch/>
        </p:blipFill>
        <p:spPr bwMode="auto">
          <a:xfrm>
            <a:off x="404073" y="1809345"/>
            <a:ext cx="4369659" cy="26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74" name="Picture 2" descr="D:\My Documents\_Teaching\PhD - Micromachining with lasers\IMAGES\opt-prop0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6"/>
          <a:stretch/>
        </p:blipFill>
        <p:spPr bwMode="auto">
          <a:xfrm>
            <a:off x="5032770" y="2324912"/>
            <a:ext cx="3944799" cy="372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116732" y="4811985"/>
            <a:ext cx="4794988" cy="70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Energy Level Diagram of Nd</a:t>
            </a:r>
            <a:r>
              <a:rPr lang="en-GB" sz="2000" b="0" baseline="30000" dirty="0">
                <a:solidFill>
                  <a:schemeClr val="tx1"/>
                </a:solidFill>
                <a:latin typeface="+mn-lt"/>
                <a:sym typeface="Symbol" pitchFamily="18" charset="2"/>
              </a:rPr>
              <a:t>3+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-ion in YAG crystal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760030" y="1457696"/>
            <a:ext cx="2759662" cy="70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Emission spectrum of </a:t>
            </a:r>
            <a:b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</a:b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Nd</a:t>
            </a:r>
            <a:r>
              <a:rPr lang="en-GB" sz="2000" b="0" baseline="30000" dirty="0">
                <a:solidFill>
                  <a:schemeClr val="tx1"/>
                </a:solidFill>
                <a:latin typeface="+mn-lt"/>
                <a:sym typeface="Symbol" pitchFamily="18" charset="2"/>
              </a:rPr>
              <a:t>3+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-ion in YAG crystal</a:t>
            </a:r>
          </a:p>
        </p:txBody>
      </p:sp>
    </p:spTree>
    <p:extLst>
      <p:ext uri="{BB962C8B-B14F-4D97-AF65-F5344CB8AC3E}">
        <p14:creationId xmlns:p14="http://schemas.microsoft.com/office/powerpoint/2010/main" val="2310766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487863" algn="l"/>
              </a:tabLst>
            </a:pPr>
            <a:r>
              <a:rPr lang="en-GB" dirty="0"/>
              <a:t>Emission of Luminescent Lamp</a:t>
            </a:r>
          </a:p>
        </p:txBody>
      </p:sp>
      <p:pic>
        <p:nvPicPr>
          <p:cNvPr id="3" name="Picture 5" descr="D:\My Documents\_Teaching\PhD - Micromachining with lasers\IMAGES\opt-prop0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324552" cy="46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50836" y="5252936"/>
            <a:ext cx="8278986" cy="70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emission of luminescent lamp is composed of narrow line emission of a mixture of phosphors</a:t>
            </a:r>
          </a:p>
        </p:txBody>
      </p:sp>
    </p:spTree>
    <p:extLst>
      <p:ext uri="{BB962C8B-B14F-4D97-AF65-F5344CB8AC3E}">
        <p14:creationId xmlns:p14="http://schemas.microsoft.com/office/powerpoint/2010/main" val="729516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 descr="Picture 1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5"/>
          <a:stretch/>
        </p:blipFill>
        <p:spPr bwMode="auto">
          <a:xfrm>
            <a:off x="594917" y="1138140"/>
            <a:ext cx="3279559" cy="2002377"/>
          </a:xfrm>
          <a:prstGeom prst="rect">
            <a:avLst/>
          </a:prstGeom>
          <a:noFill/>
        </p:spPr>
      </p:pic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264426" y="829015"/>
            <a:ext cx="394054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b="0" dirty="0">
                <a:solidFill>
                  <a:srgbClr val="000000"/>
                </a:solidFill>
              </a:rPr>
              <a:t>Vibration of a di-atomic molecule</a:t>
            </a:r>
          </a:p>
        </p:txBody>
      </p:sp>
      <p:pic>
        <p:nvPicPr>
          <p:cNvPr id="318469" name="Picture 5" descr="Picture 20"/>
          <p:cNvPicPr>
            <a:picLocks noChangeAspect="1" noChangeArrowheads="1"/>
          </p:cNvPicPr>
          <p:nvPr/>
        </p:nvPicPr>
        <p:blipFill rotWithShape="1">
          <a:blip r:embed="rId4" cstate="print"/>
          <a:srcRect t="8770"/>
          <a:stretch/>
        </p:blipFill>
        <p:spPr bwMode="auto">
          <a:xfrm>
            <a:off x="780119" y="4328809"/>
            <a:ext cx="3018159" cy="2002377"/>
          </a:xfrm>
          <a:prstGeom prst="rect">
            <a:avLst/>
          </a:prstGeom>
          <a:noFill/>
        </p:spPr>
      </p:pic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178779" y="3219740"/>
            <a:ext cx="50561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1800" b="0" dirty="0">
                <a:solidFill>
                  <a:srgbClr val="000000"/>
                </a:solidFill>
              </a:rPr>
              <a:t>Selection rules for oscillation to be visible in IR spectroscopy:  the dipole moment of a molecule have to change when undergoing the transition</a:t>
            </a:r>
          </a:p>
        </p:txBody>
      </p:sp>
      <p:pic>
        <p:nvPicPr>
          <p:cNvPr id="318471" name="Picture 7" descr="Picture 6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31"/>
          <a:stretch/>
        </p:blipFill>
        <p:spPr bwMode="auto">
          <a:xfrm>
            <a:off x="4785759" y="4027257"/>
            <a:ext cx="3968262" cy="2543224"/>
          </a:xfrm>
          <a:prstGeom prst="rect">
            <a:avLst/>
          </a:prstGeom>
          <a:noFill/>
        </p:spPr>
      </p:pic>
      <p:pic>
        <p:nvPicPr>
          <p:cNvPr id="318472" name="Picture 8" descr="energy levels vibration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8408" y="1033303"/>
            <a:ext cx="3933092" cy="2327275"/>
          </a:xfrm>
          <a:prstGeom prst="rect">
            <a:avLst/>
          </a:prstGeom>
          <a:noFill/>
        </p:spPr>
      </p:pic>
      <p:sp>
        <p:nvSpPr>
          <p:cNvPr id="318475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Vibronic Transitions and Infrared Spectroscopy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85759" y="819287"/>
            <a:ext cx="394054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b="0" dirty="0">
                <a:solidFill>
                  <a:srgbClr val="000000"/>
                </a:solidFill>
              </a:rPr>
              <a:t>quantized harmonic oscillator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26434" y="3681405"/>
            <a:ext cx="394054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b="0" dirty="0">
                <a:solidFill>
                  <a:srgbClr val="000000"/>
                </a:solidFill>
              </a:rPr>
              <a:t>quantized </a:t>
            </a:r>
            <a:r>
              <a:rPr lang="en-GB" sz="2000" b="0" dirty="0" err="1">
                <a:solidFill>
                  <a:srgbClr val="000000"/>
                </a:solidFill>
              </a:rPr>
              <a:t>unharmonic</a:t>
            </a:r>
            <a:r>
              <a:rPr lang="en-GB" sz="2000" b="0" dirty="0">
                <a:solidFill>
                  <a:srgbClr val="000000"/>
                </a:solidFill>
              </a:rPr>
              <a:t> oscillator</a:t>
            </a:r>
          </a:p>
        </p:txBody>
      </p:sp>
    </p:spTree>
    <p:extLst>
      <p:ext uri="{BB962C8B-B14F-4D97-AF65-F5344CB8AC3E}">
        <p14:creationId xmlns:p14="http://schemas.microsoft.com/office/powerpoint/2010/main" val="1900444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3" name="Picture 3" descr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801" y="1167319"/>
            <a:ext cx="6930978" cy="5084256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331056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Light meets material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5472" y="1268760"/>
            <a:ext cx="8517008" cy="503552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Light meets materials</a:t>
            </a:r>
          </a:p>
          <a:p>
            <a:pPr lvl="1">
              <a:defRPr/>
            </a:pPr>
            <a:r>
              <a:rPr lang="en-GB" dirty="0"/>
              <a:t>Reflexion</a:t>
            </a:r>
          </a:p>
          <a:p>
            <a:pPr lvl="1">
              <a:defRPr/>
            </a:pPr>
            <a:r>
              <a:rPr lang="en-GB" dirty="0"/>
              <a:t>Absorption</a:t>
            </a:r>
          </a:p>
          <a:p>
            <a:pPr lvl="1">
              <a:defRPr/>
            </a:pPr>
            <a:r>
              <a:rPr lang="en-GB" dirty="0"/>
              <a:t>Transmission</a:t>
            </a:r>
          </a:p>
          <a:p>
            <a:pPr lvl="1">
              <a:defRPr/>
            </a:pPr>
            <a:r>
              <a:rPr lang="en-GB" dirty="0"/>
              <a:t>Scattering</a:t>
            </a:r>
          </a:p>
          <a:p>
            <a:pPr marL="0" indent="0">
              <a:buNone/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</p:txBody>
      </p:sp>
      <p:pic>
        <p:nvPicPr>
          <p:cNvPr id="5" name="Picture 1035" descr="Irradiation intensité 2 englis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8233" y="972840"/>
            <a:ext cx="4642339" cy="5624512"/>
          </a:xfrm>
          <a:prstGeom prst="rect">
            <a:avLst/>
          </a:prstGeom>
          <a:noFill/>
        </p:spPr>
      </p:pic>
      <p:grpSp>
        <p:nvGrpSpPr>
          <p:cNvPr id="6" name="Gruppieren 5"/>
          <p:cNvGrpSpPr/>
          <p:nvPr/>
        </p:nvGrpSpPr>
        <p:grpSpPr>
          <a:xfrm>
            <a:off x="4839968" y="3990978"/>
            <a:ext cx="395983" cy="2337395"/>
            <a:chOff x="6363965" y="3990975"/>
            <a:chExt cx="395982" cy="2337395"/>
          </a:xfrm>
        </p:grpSpPr>
        <p:sp>
          <p:nvSpPr>
            <p:cNvPr id="3" name="Rechteck 2"/>
            <p:cNvSpPr/>
            <p:nvPr/>
          </p:nvSpPr>
          <p:spPr>
            <a:xfrm>
              <a:off x="6615931" y="6040338"/>
              <a:ext cx="14401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ihandform 3"/>
            <p:cNvSpPr/>
            <p:nvPr/>
          </p:nvSpPr>
          <p:spPr>
            <a:xfrm>
              <a:off x="6363965" y="3990975"/>
              <a:ext cx="69850" cy="2032000"/>
            </a:xfrm>
            <a:custGeom>
              <a:avLst/>
              <a:gdLst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44450 w 69850"/>
                <a:gd name="connsiteY3" fmla="*/ 1428750 h 2032000"/>
                <a:gd name="connsiteX4" fmla="*/ 25400 w 69850"/>
                <a:gd name="connsiteY4" fmla="*/ 1968500 h 2032000"/>
                <a:gd name="connsiteX5" fmla="*/ 0 w 69850"/>
                <a:gd name="connsiteY5" fmla="*/ 2032000 h 2032000"/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44450 w 69850"/>
                <a:gd name="connsiteY3" fmla="*/ 1428750 h 2032000"/>
                <a:gd name="connsiteX4" fmla="*/ 22225 w 69850"/>
                <a:gd name="connsiteY4" fmla="*/ 1962150 h 2032000"/>
                <a:gd name="connsiteX5" fmla="*/ 0 w 69850"/>
                <a:gd name="connsiteY5" fmla="*/ 2032000 h 2032000"/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44450 w 69850"/>
                <a:gd name="connsiteY3" fmla="*/ 1428750 h 2032000"/>
                <a:gd name="connsiteX4" fmla="*/ 25400 w 69850"/>
                <a:gd name="connsiteY4" fmla="*/ 1797050 h 2032000"/>
                <a:gd name="connsiteX5" fmla="*/ 22225 w 69850"/>
                <a:gd name="connsiteY5" fmla="*/ 1962150 h 2032000"/>
                <a:gd name="connsiteX6" fmla="*/ 0 w 69850"/>
                <a:gd name="connsiteY6" fmla="*/ 2032000 h 2032000"/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44450 w 69850"/>
                <a:gd name="connsiteY3" fmla="*/ 1428750 h 2032000"/>
                <a:gd name="connsiteX4" fmla="*/ 28575 w 69850"/>
                <a:gd name="connsiteY4" fmla="*/ 1511300 h 2032000"/>
                <a:gd name="connsiteX5" fmla="*/ 25400 w 69850"/>
                <a:gd name="connsiteY5" fmla="*/ 1797050 h 2032000"/>
                <a:gd name="connsiteX6" fmla="*/ 22225 w 69850"/>
                <a:gd name="connsiteY6" fmla="*/ 1962150 h 2032000"/>
                <a:gd name="connsiteX7" fmla="*/ 0 w 69850"/>
                <a:gd name="connsiteY7" fmla="*/ 2032000 h 2032000"/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44450 w 69850"/>
                <a:gd name="connsiteY3" fmla="*/ 1428750 h 2032000"/>
                <a:gd name="connsiteX4" fmla="*/ 34925 w 69850"/>
                <a:gd name="connsiteY4" fmla="*/ 1511300 h 2032000"/>
                <a:gd name="connsiteX5" fmla="*/ 25400 w 69850"/>
                <a:gd name="connsiteY5" fmla="*/ 1797050 h 2032000"/>
                <a:gd name="connsiteX6" fmla="*/ 22225 w 69850"/>
                <a:gd name="connsiteY6" fmla="*/ 1962150 h 2032000"/>
                <a:gd name="connsiteX7" fmla="*/ 0 w 69850"/>
                <a:gd name="connsiteY7" fmla="*/ 2032000 h 2032000"/>
                <a:gd name="connsiteX0" fmla="*/ 0 w 69850"/>
                <a:gd name="connsiteY0" fmla="*/ 2032000 h 2032000"/>
                <a:gd name="connsiteX1" fmla="*/ 69850 w 69850"/>
                <a:gd name="connsiteY1" fmla="*/ 2028825 h 2032000"/>
                <a:gd name="connsiteX2" fmla="*/ 60325 w 69850"/>
                <a:gd name="connsiteY2" fmla="*/ 0 h 2032000"/>
                <a:gd name="connsiteX3" fmla="*/ 53975 w 69850"/>
                <a:gd name="connsiteY3" fmla="*/ 854075 h 2032000"/>
                <a:gd name="connsiteX4" fmla="*/ 34925 w 69850"/>
                <a:gd name="connsiteY4" fmla="*/ 1511300 h 2032000"/>
                <a:gd name="connsiteX5" fmla="*/ 25400 w 69850"/>
                <a:gd name="connsiteY5" fmla="*/ 1797050 h 2032000"/>
                <a:gd name="connsiteX6" fmla="*/ 22225 w 69850"/>
                <a:gd name="connsiteY6" fmla="*/ 1962150 h 2032000"/>
                <a:gd name="connsiteX7" fmla="*/ 0 w 69850"/>
                <a:gd name="connsiteY7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50" h="2032000">
                  <a:moveTo>
                    <a:pt x="0" y="2032000"/>
                  </a:moveTo>
                  <a:lnTo>
                    <a:pt x="69850" y="2028825"/>
                  </a:lnTo>
                  <a:lnTo>
                    <a:pt x="60325" y="0"/>
                  </a:lnTo>
                  <a:cubicBezTo>
                    <a:pt x="58208" y="284692"/>
                    <a:pt x="56092" y="569383"/>
                    <a:pt x="53975" y="854075"/>
                  </a:cubicBezTo>
                  <a:cubicBezTo>
                    <a:pt x="50271" y="1108075"/>
                    <a:pt x="38100" y="1449917"/>
                    <a:pt x="34925" y="1511300"/>
                  </a:cubicBezTo>
                  <a:cubicBezTo>
                    <a:pt x="31750" y="1572683"/>
                    <a:pt x="28046" y="1724025"/>
                    <a:pt x="25400" y="1797050"/>
                  </a:cubicBezTo>
                  <a:cubicBezTo>
                    <a:pt x="24342" y="1852083"/>
                    <a:pt x="23283" y="1907117"/>
                    <a:pt x="22225" y="1962150"/>
                  </a:cubicBezTo>
                  <a:lnTo>
                    <a:pt x="0" y="2032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9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1" name="Picture 3" descr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354" y="1284288"/>
            <a:ext cx="6087208" cy="4441825"/>
          </a:xfrm>
          <a:prstGeom prst="rect">
            <a:avLst/>
          </a:prstGeom>
          <a:noFill/>
        </p:spPr>
      </p:pic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109904" y="908053"/>
            <a:ext cx="28413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400" b="0">
                <a:solidFill>
                  <a:srgbClr val="000000"/>
                </a:solidFill>
              </a:rPr>
              <a:t>En pivotant le réseau (en anglais </a:t>
            </a:r>
            <a:r>
              <a:rPr lang="fr-CH" sz="2400" b="0" i="1">
                <a:solidFill>
                  <a:srgbClr val="000000"/>
                </a:solidFill>
              </a:rPr>
              <a:t>grating</a:t>
            </a:r>
            <a:r>
              <a:rPr lang="fr-CH" sz="2400" b="0">
                <a:solidFill>
                  <a:srgbClr val="000000"/>
                </a:solidFill>
              </a:rPr>
              <a:t>, prisme réflectif), la longueur d’onde arrivant sur l’échantillon est scannée.</a:t>
            </a:r>
          </a:p>
          <a:p>
            <a:r>
              <a:rPr lang="fr-CH" sz="2400" b="0">
                <a:solidFill>
                  <a:srgbClr val="000000"/>
                </a:solidFill>
              </a:rPr>
              <a:t>L’absorption dans l’échantillon varie avec la longueur d’onde.</a:t>
            </a:r>
          </a:p>
          <a:p>
            <a:r>
              <a:rPr lang="fr-CH" sz="2400" b="0">
                <a:solidFill>
                  <a:srgbClr val="000000"/>
                </a:solidFill>
              </a:rPr>
              <a:t>On obtient sur le détecteur un spectre IR.</a:t>
            </a:r>
            <a:endParaRPr lang="en-US" sz="2400" b="0">
              <a:solidFill>
                <a:srgbClr val="000000"/>
              </a:solidFill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2627784" y="5201535"/>
            <a:ext cx="31066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CH" sz="1800" b="0" dirty="0">
                <a:solidFill>
                  <a:srgbClr val="000000"/>
                </a:solidFill>
              </a:rPr>
              <a:t>Aujourd’hui on utilise la transformée de Fourier dans les machines, pour augmenter la vitesse et la </a:t>
            </a:r>
            <a:r>
              <a:rPr lang="fr-CH" sz="1800" b="0" dirty="0" err="1">
                <a:solidFill>
                  <a:srgbClr val="000000"/>
                </a:solidFill>
              </a:rPr>
              <a:t>precision</a:t>
            </a:r>
            <a:r>
              <a:rPr lang="fr-CH" sz="1800" b="0" dirty="0">
                <a:solidFill>
                  <a:srgbClr val="000000"/>
                </a:solidFill>
              </a:rPr>
              <a:t>. 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Schematic</a:t>
            </a:r>
            <a:r>
              <a:rPr lang="fr-FR" dirty="0"/>
              <a:t> of </a:t>
            </a:r>
            <a:r>
              <a:rPr lang="fr-FR" dirty="0" err="1"/>
              <a:t>Infrared</a:t>
            </a:r>
            <a:r>
              <a:rPr lang="fr-FR" dirty="0"/>
              <a:t> </a:t>
            </a:r>
            <a:r>
              <a:rPr lang="fr-FR" dirty="0" err="1"/>
              <a:t>Spectroscopy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94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and </a:t>
            </a:r>
            <a:r>
              <a:rPr lang="en-GB" dirty="0" err="1"/>
              <a:t>Vibronic</a:t>
            </a:r>
            <a:r>
              <a:rPr lang="en-GB" dirty="0"/>
              <a:t> </a:t>
            </a:r>
            <a:r>
              <a:rPr lang="en-GB" dirty="0" err="1"/>
              <a:t>Trasitions</a:t>
            </a:r>
            <a:endParaRPr lang="en-GB" dirty="0"/>
          </a:p>
        </p:txBody>
      </p:sp>
      <p:pic>
        <p:nvPicPr>
          <p:cNvPr id="413698" name="Picture 2" descr="D:\My Documents\_Teaching\PhD - Micromachining with lasers\IMAGES\opt-prop02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8" y="2364726"/>
            <a:ext cx="4176744" cy="271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y Documents\_Teaching\PhD - Micromachining with lasers\IMAGES\opt-prop0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6"/>
          <a:stretch/>
        </p:blipFill>
        <p:spPr bwMode="auto">
          <a:xfrm>
            <a:off x="5748780" y="1402236"/>
            <a:ext cx="2780941" cy="26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02069" y="1167319"/>
            <a:ext cx="6186791" cy="10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electronic and </a:t>
            </a:r>
            <a:r>
              <a:rPr lang="en-GB" sz="2000" b="0" dirty="0" err="1">
                <a:solidFill>
                  <a:schemeClr val="tx1"/>
                </a:solidFill>
                <a:latin typeface="+mn-lt"/>
                <a:sym typeface="Symbol" pitchFamily="18" charset="2"/>
              </a:rPr>
              <a:t>vibronic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 transition often interact – broadening of the transitions (emission / absorption peaks)</a:t>
            </a:r>
          </a:p>
        </p:txBody>
      </p:sp>
      <p:pic>
        <p:nvPicPr>
          <p:cNvPr id="413699" name="Picture 3" descr="D:\My Documents\_Teaching\PhD - Micromachining with lasers\IMAGES\opt-prop0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66" y="4028716"/>
            <a:ext cx="3173783" cy="2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71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821634" y="1440677"/>
          <a:ext cx="1749395" cy="69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393480" progId="Equation.3">
                  <p:embed/>
                </p:oleObj>
              </mc:Choice>
              <mc:Fallback>
                <p:oleObj name="Equation" r:id="rId2" imgW="1066680" imgH="3934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21634" y="1440677"/>
                        <a:ext cx="1749395" cy="699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439991" y="1322964"/>
            <a:ext cx="5028452" cy="70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dirty="0">
                <a:latin typeface="+mn-lt"/>
                <a:sym typeface="Symbol" pitchFamily="18" charset="2"/>
              </a:rPr>
              <a:t>for linear absorption lost intensity in a thin layer is proportional to incident intensity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94367" y="3107379"/>
          <a:ext cx="4015684" cy="100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17160" progId="Equation.3">
                  <p:embed/>
                </p:oleObj>
              </mc:Choice>
              <mc:Fallback>
                <p:oleObj name="Equation" r:id="rId4" imgW="1371600" imgH="3171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367" y="3107379"/>
                        <a:ext cx="4015684" cy="10092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2819524" y="2577833"/>
            <a:ext cx="3932968" cy="3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dirty="0">
                <a:latin typeface="+mn-lt"/>
                <a:sym typeface="Symbol" pitchFamily="18" charset="2"/>
              </a:rPr>
              <a:t>which results in a Beer-Lambert law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74685" y="4591458"/>
            <a:ext cx="3852153" cy="10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dirty="0">
                <a:sym typeface="Symbol"/>
              </a:rPr>
              <a:t></a:t>
            </a:r>
            <a:r>
              <a:rPr lang="en-GB" sz="2000" baseline="-25000" dirty="0">
                <a:sym typeface="Symbol"/>
              </a:rPr>
              <a:t> </a:t>
            </a:r>
            <a:r>
              <a:rPr lang="en-GB" sz="2000" dirty="0">
                <a:latin typeface="+mn-lt"/>
                <a:sym typeface="Symbol"/>
              </a:rPr>
              <a:t>- absorption coefficient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+mn-lt"/>
                <a:sym typeface="Symbol"/>
              </a:rPr>
              <a:t>l</a:t>
            </a:r>
            <a:r>
              <a:rPr lang="en-GB" sz="2000" baseline="-250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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=1/ </a:t>
            </a:r>
            <a:r>
              <a:rPr lang="en-GB" sz="2000" dirty="0">
                <a:latin typeface="+mn-lt"/>
                <a:sym typeface="Symbol"/>
              </a:rPr>
              <a:t>- penetration depth (characteristic absorption length)</a:t>
            </a:r>
            <a:endParaRPr lang="en-GB" sz="2000" dirty="0">
              <a:latin typeface="+mn-lt"/>
              <a:sym typeface="Symbol" pitchFamily="18" charset="2"/>
            </a:endParaRPr>
          </a:p>
        </p:txBody>
      </p:sp>
      <p:pic>
        <p:nvPicPr>
          <p:cNvPr id="5838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43" y="4558666"/>
            <a:ext cx="3154481" cy="17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00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Absorption</a:t>
            </a:r>
          </a:p>
        </p:txBody>
      </p:sp>
      <p:graphicFrame>
        <p:nvGraphicFramePr>
          <p:cNvPr id="3" name="Object 14"/>
          <p:cNvGraphicFramePr>
            <a:graphicFrameLocks noChangeAspect="1"/>
          </p:cNvGraphicFramePr>
          <p:nvPr/>
        </p:nvGraphicFramePr>
        <p:xfrm>
          <a:off x="4348494" y="4317357"/>
          <a:ext cx="3622431" cy="50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228600" progId="Equation.DSMT4">
                  <p:embed/>
                </p:oleObj>
              </mc:Choice>
              <mc:Fallback>
                <p:oleObj name="Equation" r:id="rId2" imgW="1650960" imgH="228600" progId="Equation.DSMT4">
                  <p:embed/>
                  <p:pic>
                    <p:nvPicPr>
                      <p:cNvPr id="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494" y="4317357"/>
                        <a:ext cx="3622431" cy="501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1182055" y="5466491"/>
          <a:ext cx="1647360" cy="95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31640" progId="Equation.DSMT4">
                  <p:embed/>
                </p:oleObj>
              </mc:Choice>
              <mc:Fallback>
                <p:oleObj name="Equation" r:id="rId4" imgW="749160" imgH="431640" progId="Equation.DSMT4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055" y="5466491"/>
                        <a:ext cx="1647360" cy="95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10603" y="4216532"/>
            <a:ext cx="3003840" cy="101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/>
          <a:p>
            <a:r>
              <a:rPr lang="en-GB" sz="2000" dirty="0">
                <a:latin typeface="+mn-lt"/>
              </a:rPr>
              <a:t>complex refractive index and complex dielectric constant: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22356" y="1207447"/>
          <a:ext cx="99792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393480" progId="Equation.3">
                  <p:embed/>
                </p:oleObj>
              </mc:Choice>
              <mc:Fallback>
                <p:oleObj name="Equation" r:id="rId6" imgW="609480" imgH="393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356" y="1207447"/>
                        <a:ext cx="997927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11463" y="2436848"/>
          <a:ext cx="2851639" cy="76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880" imgH="431640" progId="Equation.3">
                  <p:embed/>
                </p:oleObj>
              </mc:Choice>
              <mc:Fallback>
                <p:oleObj name="Equation" r:id="rId8" imgW="1739880" imgH="431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463" y="2436848"/>
                        <a:ext cx="2851639" cy="768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46050" y="2616740"/>
            <a:ext cx="3690524" cy="70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dirty="0">
                <a:latin typeface="+mn-lt"/>
                <a:sym typeface="Symbol" pitchFamily="18" charset="2"/>
              </a:rPr>
              <a:t>optical density – a logarithmic unit: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22031" y="1429969"/>
            <a:ext cx="5136204" cy="3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dirty="0">
                <a:latin typeface="+mn-lt"/>
                <a:sym typeface="Symbol" pitchFamily="18" charset="2"/>
              </a:rPr>
              <a:t>absorption coefficient and extinction coefficient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236575" y="5515583"/>
          <a:ext cx="4165455" cy="87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9800" imgH="495000" progId="Equation.3">
                  <p:embed/>
                </p:oleObj>
              </mc:Choice>
              <mc:Fallback>
                <p:oleObj name="Equation" r:id="rId10" imgW="2539800" imgH="4950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36575" y="5515583"/>
                        <a:ext cx="4165455" cy="87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7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Partially transparent scattering media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908720"/>
            <a:ext cx="8460432" cy="54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7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Kubelka</a:t>
            </a:r>
            <a:r>
              <a:rPr lang="en-GB" dirty="0"/>
              <a:t> - </a:t>
            </a:r>
            <a:r>
              <a:rPr lang="en-GB" dirty="0" err="1"/>
              <a:t>Munk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94" y="980728"/>
            <a:ext cx="7416824" cy="55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20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Kubelka</a:t>
            </a:r>
            <a:r>
              <a:rPr lang="en-GB" dirty="0"/>
              <a:t> - </a:t>
            </a:r>
            <a:r>
              <a:rPr lang="en-GB" dirty="0" err="1"/>
              <a:t>Munk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358955" cy="55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8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0" name="Picture 10" descr="Ceramics absor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08" y="1128720"/>
            <a:ext cx="3223846" cy="3425825"/>
          </a:xfrm>
          <a:prstGeom prst="rect">
            <a:avLst/>
          </a:prstGeom>
          <a:noFill/>
        </p:spPr>
      </p:pic>
      <p:pic>
        <p:nvPicPr>
          <p:cNvPr id="261131" name="Picture 11" descr="Maxwell-Garne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506420"/>
            <a:ext cx="3634154" cy="5100637"/>
          </a:xfrm>
          <a:prstGeom prst="rect">
            <a:avLst/>
          </a:prstGeom>
          <a:noFill/>
        </p:spPr>
      </p:pic>
      <p:sp>
        <p:nvSpPr>
          <p:cNvPr id="261136" name="Text Box 16"/>
          <p:cNvSpPr txBox="1">
            <a:spLocks noChangeArrowheads="1"/>
          </p:cNvSpPr>
          <p:nvPr/>
        </p:nvSpPr>
        <p:spPr bwMode="auto">
          <a:xfrm>
            <a:off x="3635162" y="4665045"/>
            <a:ext cx="29442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tx1"/>
                </a:solidFill>
                <a:latin typeface="+mn-lt"/>
              </a:rPr>
              <a:t>λ~d </a:t>
            </a:r>
            <a:r>
              <a:rPr lang="en-GB" sz="2400">
                <a:solidFill>
                  <a:schemeClr val="tx1"/>
                </a:solidFill>
                <a:latin typeface="+mn-lt"/>
                <a:sym typeface="Symbol"/>
              </a:rPr>
              <a:t></a:t>
            </a:r>
            <a:r>
              <a:rPr lang="en-GB" sz="2400">
                <a:solidFill>
                  <a:schemeClr val="tx1"/>
                </a:solidFill>
                <a:latin typeface="+mn-lt"/>
              </a:rPr>
              <a:t> Mie Scattering</a:t>
            </a:r>
          </a:p>
        </p:txBody>
      </p:sp>
      <p:sp>
        <p:nvSpPr>
          <p:cNvPr id="2611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Scattering</a:t>
            </a:r>
            <a:endParaRPr lang="en-US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635162" y="5279110"/>
            <a:ext cx="379976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tx1"/>
                </a:solidFill>
                <a:latin typeface="+mn-lt"/>
              </a:rPr>
              <a:t>λ&gt;&gt;d </a:t>
            </a:r>
            <a:r>
              <a:rPr lang="en-GB" sz="2400">
                <a:solidFill>
                  <a:schemeClr val="tx1"/>
                </a:solidFill>
                <a:sym typeface="Symbol"/>
              </a:rPr>
              <a:t></a:t>
            </a:r>
            <a:r>
              <a:rPr lang="en-GB" sz="2400">
                <a:solidFill>
                  <a:schemeClr val="tx1"/>
                </a:solidFill>
                <a:latin typeface="+mn-lt"/>
              </a:rPr>
              <a:t> Rayleigh Scattering </a:t>
            </a:r>
          </a:p>
        </p:txBody>
      </p:sp>
    </p:spTree>
    <p:extLst>
      <p:ext uri="{BB962C8B-B14F-4D97-AF65-F5344CB8AC3E}">
        <p14:creationId xmlns:p14="http://schemas.microsoft.com/office/powerpoint/2010/main" val="817242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Medium Approximation</a:t>
            </a:r>
          </a:p>
        </p:txBody>
      </p:sp>
      <p:graphicFrame>
        <p:nvGraphicFramePr>
          <p:cNvPr id="664581" name="Object 5"/>
          <p:cNvGraphicFramePr>
            <a:graphicFrameLocks noChangeAspect="1"/>
          </p:cNvGraphicFramePr>
          <p:nvPr/>
        </p:nvGraphicFramePr>
        <p:xfrm>
          <a:off x="1076400" y="4044083"/>
          <a:ext cx="2678400" cy="90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469800" progId="Equation.DSMT4">
                  <p:embed/>
                </p:oleObj>
              </mc:Choice>
              <mc:Fallback>
                <p:oleObj name="Equation" r:id="rId2" imgW="1396800" imgH="469800" progId="Equation.DSMT4">
                  <p:embed/>
                  <p:pic>
                    <p:nvPicPr>
                      <p:cNvPr id="664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400" y="4044083"/>
                        <a:ext cx="2678400" cy="900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5" name="Text Box 9"/>
          <p:cNvSpPr txBox="1">
            <a:spLocks noChangeArrowheads="1"/>
          </p:cNvSpPr>
          <p:nvPr/>
        </p:nvSpPr>
        <p:spPr bwMode="auto">
          <a:xfrm>
            <a:off x="453096" y="1531915"/>
            <a:ext cx="4050720" cy="20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</a:t>
            </a:r>
            <a:r>
              <a:rPr lang="en-GB" sz="2000" b="0" baseline="-25000" dirty="0">
                <a:solidFill>
                  <a:schemeClr val="tx1"/>
                </a:solidFill>
                <a:latin typeface="+mn-lt"/>
                <a:sym typeface="Symbol" pitchFamily="18" charset="2"/>
              </a:rPr>
              <a:t>1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 - inclusion dielectric constant</a:t>
            </a:r>
          </a:p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</a:t>
            </a:r>
            <a:r>
              <a:rPr lang="en-GB" sz="2000" b="0" baseline="-25000" dirty="0">
                <a:solidFill>
                  <a:schemeClr val="tx1"/>
                </a:solidFill>
                <a:latin typeface="+mn-lt"/>
                <a:sym typeface="Symbol" pitchFamily="18" charset="2"/>
              </a:rPr>
              <a:t>0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 - matrix medium dielectric constant</a:t>
            </a:r>
          </a:p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</a:t>
            </a:r>
            <a:r>
              <a:rPr lang="en-GB" sz="2000" b="0" baseline="-25000" dirty="0" err="1">
                <a:solidFill>
                  <a:schemeClr val="tx1"/>
                </a:solidFill>
                <a:latin typeface="+mn-lt"/>
                <a:sym typeface="Symbol" pitchFamily="18" charset="2"/>
              </a:rPr>
              <a:t>eff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 – effective dielectric constant</a:t>
            </a:r>
          </a:p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</a:t>
            </a:r>
            <a:r>
              <a:rPr lang="en-GB" sz="2000" b="0" baseline="-25000" dirty="0">
                <a:solidFill>
                  <a:schemeClr val="tx1"/>
                </a:solidFill>
                <a:latin typeface="+mn-lt"/>
                <a:sym typeface="Symbol" pitchFamily="18" charset="2"/>
              </a:rPr>
              <a:t>1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 – volume fraction of inclusions</a:t>
            </a:r>
          </a:p>
        </p:txBody>
      </p:sp>
      <p:sp>
        <p:nvSpPr>
          <p:cNvPr id="664586" name="Text Box 10"/>
          <p:cNvSpPr txBox="1">
            <a:spLocks noChangeArrowheads="1"/>
          </p:cNvSpPr>
          <p:nvPr/>
        </p:nvSpPr>
        <p:spPr bwMode="auto">
          <a:xfrm>
            <a:off x="219066" y="5440232"/>
            <a:ext cx="4834080" cy="70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95" tIns="43448" rIns="86895" bIns="43448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</a:rPr>
              <a:t>formula valid only for low </a:t>
            </a:r>
            <a:r>
              <a:rPr lang="en-GB" sz="2000" b="0" dirty="0" err="1">
                <a:solidFill>
                  <a:schemeClr val="tx1"/>
                </a:solidFill>
                <a:latin typeface="+mn-lt"/>
              </a:rPr>
              <a:t>concentraitions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</a:t>
            </a:r>
            <a:r>
              <a:rPr lang="en-GB" sz="2000" b="0" baseline="-25000" dirty="0">
                <a:solidFill>
                  <a:schemeClr val="tx1"/>
                </a:solidFill>
                <a:latin typeface="+mn-lt"/>
                <a:sym typeface="Symbol" pitchFamily="18" charset="2"/>
              </a:rPr>
              <a:t>1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 and small difference between </a:t>
            </a:r>
            <a:r>
              <a:rPr lang="en-GB" sz="2000" b="0" baseline="-25000" dirty="0">
                <a:solidFill>
                  <a:schemeClr val="tx1"/>
                </a:solidFill>
                <a:latin typeface="+mn-lt"/>
                <a:sym typeface="Symbol" pitchFamily="18" charset="2"/>
              </a:rPr>
              <a:t>1</a:t>
            </a:r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 and </a:t>
            </a:r>
            <a:r>
              <a:rPr lang="en-GB" sz="2000" b="0" baseline="-25000" dirty="0">
                <a:solidFill>
                  <a:schemeClr val="tx1"/>
                </a:solidFill>
                <a:latin typeface="+mn-lt"/>
                <a:sym typeface="Symbol" pitchFamily="18" charset="2"/>
              </a:rPr>
              <a:t>0</a:t>
            </a:r>
          </a:p>
        </p:txBody>
      </p:sp>
      <p:pic>
        <p:nvPicPr>
          <p:cNvPr id="9" name="Picture 11" descr="Maxwell-Garnet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055" y="1020930"/>
            <a:ext cx="3399256" cy="47709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219066" y="3589506"/>
            <a:ext cx="4050720" cy="3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Maxwell-Garnett Equation</a:t>
            </a:r>
            <a:endParaRPr lang="en-GB" sz="2000" dirty="0">
              <a:solidFill>
                <a:schemeClr val="tx2">
                  <a:lumMod val="75000"/>
                </a:schemeClr>
              </a:solidFill>
              <a:latin typeface="+mn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49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Fresnel Equations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73671" y="1838120"/>
          <a:ext cx="961292" cy="41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66400" progId="Equation.3">
                  <p:embed/>
                </p:oleObj>
              </mc:Choice>
              <mc:Fallback>
                <p:oleObj name="Equation" r:id="rId2" imgW="672840" imgH="2664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671" y="1838120"/>
                        <a:ext cx="961292" cy="412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88575" y="2304756"/>
          <a:ext cx="943708" cy="41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66400" progId="Equation.3">
                  <p:embed/>
                </p:oleObj>
              </mc:Choice>
              <mc:Fallback>
                <p:oleObj name="Equation" r:id="rId4" imgW="660240" imgH="2664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575" y="2304756"/>
                        <a:ext cx="943708" cy="412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535431" y="1366369"/>
            <a:ext cx="3469375" cy="36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dirty="0">
                <a:latin typeface="+mn-lt"/>
                <a:sym typeface="Symbol" pitchFamily="18" charset="2"/>
              </a:rPr>
              <a:t>Light intensity (Power) coefficients: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27367" y="5471439"/>
          <a:ext cx="130565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507960" progId="Equation.DSMT4">
                  <p:embed/>
                </p:oleObj>
              </mc:Choice>
              <mc:Fallback>
                <p:oleObj name="Equation" r:id="rId6" imgW="914400" imgH="5079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67" y="5471439"/>
                        <a:ext cx="130565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 bwMode="auto">
          <a:xfrm>
            <a:off x="535432" y="3191927"/>
            <a:ext cx="3373253" cy="36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dirty="0">
                <a:latin typeface="+mn-lt"/>
                <a:sym typeface="Symbol" pitchFamily="18" charset="2"/>
              </a:rPr>
              <a:t>In case of normal incidence: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1551" y="4939663"/>
            <a:ext cx="7844984" cy="36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dirty="0">
                <a:latin typeface="+mn-lt"/>
                <a:sym typeface="Symbol" pitchFamily="18" charset="2"/>
              </a:rPr>
              <a:t>Do not forget to use complex refractive index, if absorption is present!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51978" y="3556673"/>
          <a:ext cx="130565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508000" progId="Equation.3">
                  <p:embed/>
                </p:oleObj>
              </mc:Choice>
              <mc:Fallback>
                <p:oleObj name="Equation" r:id="rId8" imgW="914400" imgH="508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978" y="3556673"/>
                        <a:ext cx="1305657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86150" y="5472115"/>
          <a:ext cx="271975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760" imgH="507960" progId="Equation.DSMT4">
                  <p:embed/>
                </p:oleObj>
              </mc:Choice>
              <mc:Fallback>
                <p:oleObj name="Equation" r:id="rId10" imgW="19047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5472115"/>
                        <a:ext cx="271975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7479822" y="5778233"/>
            <a:ext cx="727331" cy="39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dirty="0">
                <a:latin typeface="+mn-lt"/>
                <a:sym typeface="Symbol" pitchFamily="18" charset="2"/>
              </a:rPr>
              <a:t>, etc.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83367" y="6022159"/>
            <a:ext cx="1379832" cy="51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1400" dirty="0">
                <a:latin typeface="+mn-lt"/>
                <a:sym typeface="Symbol" pitchFamily="18" charset="2"/>
              </a:rPr>
              <a:t>normal incidence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007213" y="6022159"/>
            <a:ext cx="1095485" cy="3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1400" dirty="0">
                <a:latin typeface="+mn-lt"/>
                <a:sym typeface="Symbol" pitchFamily="18" charset="2"/>
              </a:rPr>
              <a:t>general case</a:t>
            </a:r>
          </a:p>
        </p:txBody>
      </p:sp>
    </p:spTree>
    <p:extLst>
      <p:ext uri="{BB962C8B-B14F-4D97-AF65-F5344CB8AC3E}">
        <p14:creationId xmlns:p14="http://schemas.microsoft.com/office/powerpoint/2010/main" val="371584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Fresnel </a:t>
            </a:r>
            <a:r>
              <a:rPr lang="de-CH" dirty="0" err="1"/>
              <a:t>coefficients</a:t>
            </a:r>
            <a:endParaRPr lang="fr-CH" dirty="0"/>
          </a:p>
        </p:txBody>
      </p:sp>
      <p:pic>
        <p:nvPicPr>
          <p:cNvPr id="4" name="Picture 4" descr="http://upload.wikimedia.org/wikipedia/commons/thumb/1/13/F%C3%A9nyt%C3%B6r%C3%A9s.jpg/330px-F%C3%A9nyt%C3%B6r%C3%A9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14325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267744" y="2564904"/>
            <a:ext cx="720080" cy="1636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 bwMode="auto">
              <a:xfrm>
                <a:off x="3636548" y="980728"/>
                <a:ext cx="5507452" cy="5274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fr-FR" dirty="0"/>
                  <a:t>The </a:t>
                </a:r>
                <a:r>
                  <a:rPr lang="fr-FR" dirty="0" err="1"/>
                  <a:t>materials</a:t>
                </a:r>
                <a:r>
                  <a:rPr lang="fr-FR" dirty="0"/>
                  <a:t> </a:t>
                </a:r>
                <a:r>
                  <a:rPr lang="fr-FR" dirty="0" err="1"/>
                  <a:t>refractive</a:t>
                </a:r>
                <a:r>
                  <a:rPr lang="fr-FR" dirty="0"/>
                  <a:t> index </a:t>
                </a:r>
                <a:r>
                  <a:rPr lang="fr-FR" dirty="0" err="1"/>
                  <a:t>determines</a:t>
                </a:r>
                <a:r>
                  <a:rPr lang="fr-FR" dirty="0"/>
                  <a:t> the fraction of </a:t>
                </a:r>
                <a:r>
                  <a:rPr lang="fr-FR" dirty="0" err="1"/>
                  <a:t>reflected</a:t>
                </a:r>
                <a:r>
                  <a:rPr lang="fr-FR" dirty="0"/>
                  <a:t> light R</a:t>
                </a:r>
              </a:p>
              <a:p>
                <a:pPr marL="457178" lvl="1" indent="0">
                  <a:buNone/>
                </a:pPr>
                <a:endParaRPr lang="fr-FR" dirty="0"/>
              </a:p>
              <a:p>
                <a:pPr marL="457178" lvl="1" indent="0">
                  <a:buNone/>
                </a:pPr>
                <a:r>
                  <a:rPr lang="fr-FR" dirty="0"/>
                  <a:t>The </a:t>
                </a:r>
                <a:r>
                  <a:rPr lang="fr-FR" dirty="0" err="1"/>
                  <a:t>reflexion</a:t>
                </a:r>
                <a:r>
                  <a:rPr lang="fr-FR" dirty="0"/>
                  <a:t> coefficient R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polarization</a:t>
                </a:r>
                <a:r>
                  <a:rPr lang="fr-FR" dirty="0"/>
                  <a:t> </a:t>
                </a:r>
                <a:r>
                  <a:rPr lang="fr-FR" dirty="0" err="1"/>
                  <a:t>dependent</a:t>
                </a:r>
                <a:r>
                  <a:rPr lang="fr-FR" dirty="0"/>
                  <a:t>:</a:t>
                </a:r>
              </a:p>
              <a:p>
                <a:pPr lvl="1"/>
                <a:endParaRPr lang="fr-FR" dirty="0"/>
              </a:p>
              <a:p>
                <a:pPr marL="5714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sz="18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8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8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8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8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800" dirty="0"/>
              </a:p>
              <a:p>
                <a:pPr marL="5714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sz="18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fr-FR" sz="1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8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CH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8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CH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8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CH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1800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8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CH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  <a:p>
                <a:pPr marL="57148" indent="0">
                  <a:buNone/>
                </a:pPr>
                <a:endParaRPr lang="fr-FR" dirty="0"/>
              </a:p>
              <a:p>
                <a:pPr marL="800060" lvl="1">
                  <a:tabLst>
                    <a:tab pos="1523925" algn="l"/>
                  </a:tabLst>
                </a:pPr>
                <a:r>
                  <a:rPr lang="fr-FR" sz="1600" dirty="0"/>
                  <a:t>n</a:t>
                </a:r>
                <a:r>
                  <a:rPr lang="fr-FR" sz="1600" baseline="-25000" dirty="0"/>
                  <a:t>1,2</a:t>
                </a:r>
                <a:r>
                  <a:rPr lang="fr-FR" sz="1600" dirty="0"/>
                  <a:t>	</a:t>
                </a:r>
                <a:r>
                  <a:rPr lang="fr-FR" sz="1600" dirty="0" err="1"/>
                  <a:t>refractive</a:t>
                </a:r>
                <a:r>
                  <a:rPr lang="fr-FR" sz="1600" dirty="0"/>
                  <a:t> index of medium 1 et 2</a:t>
                </a:r>
              </a:p>
              <a:p>
                <a:pPr marL="800060" lvl="1">
                  <a:tabLst>
                    <a:tab pos="1523925" algn="l"/>
                  </a:tabLst>
                </a:pPr>
                <a:r>
                  <a:rPr lang="el-GR" sz="1600" dirty="0"/>
                  <a:t>θ</a:t>
                </a:r>
                <a:r>
                  <a:rPr lang="fr-FR" sz="1600" baseline="-25000" dirty="0"/>
                  <a:t>i	</a:t>
                </a:r>
                <a:r>
                  <a:rPr lang="fr-FR" sz="1600" dirty="0"/>
                  <a:t>incident angle</a:t>
                </a:r>
              </a:p>
              <a:p>
                <a:pPr marL="800060" lvl="1">
                  <a:tabLst>
                    <a:tab pos="1523925" algn="l"/>
                  </a:tabLst>
                </a:pPr>
                <a:r>
                  <a:rPr lang="el-GR" sz="1600" dirty="0"/>
                  <a:t>θ</a:t>
                </a:r>
                <a:r>
                  <a:rPr lang="fr-FR" sz="1600" baseline="-25000" dirty="0"/>
                  <a:t>t	</a:t>
                </a:r>
                <a:r>
                  <a:rPr lang="fr-FR" sz="1600" dirty="0" err="1"/>
                  <a:t>transmitted</a:t>
                </a:r>
                <a:r>
                  <a:rPr lang="fr-FR" sz="1600" dirty="0"/>
                  <a:t> angle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/>
              </a:p>
              <a:p>
                <a:pPr marL="457178" lvl="1" indent="0">
                  <a:buNone/>
                </a:pPr>
                <a:endParaRPr lang="fr-FR" dirty="0"/>
              </a:p>
              <a:p>
                <a:pPr marL="457178" lvl="1" indent="0">
                  <a:buNone/>
                </a:pPr>
                <a:endParaRPr lang="fr-FR" dirty="0"/>
              </a:p>
              <a:p>
                <a:pPr marL="457178" lvl="1" indent="0">
                  <a:buNone/>
                </a:pPr>
                <a:endParaRPr lang="fr-FR" sz="1400" dirty="0"/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6548" y="980728"/>
                <a:ext cx="5507452" cy="5274280"/>
              </a:xfrm>
              <a:prstGeom prst="rect">
                <a:avLst/>
              </a:prstGeom>
              <a:blipFill>
                <a:blip r:embed="rId3"/>
                <a:stretch>
                  <a:fillRect l="-1550" t="-925" b="-8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6621" y="1699803"/>
            <a:ext cx="271120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342900" indent="-342900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1pPr>
            <a:lvl2pPr lvl="1" indent="0" eaLnBrk="1" hangingPunct="1">
              <a:spcBef>
                <a:spcPct val="20000"/>
              </a:spcBef>
              <a:buFont typeface="Arial" charset="0"/>
              <a:buNone/>
              <a:defRPr sz="20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Font typeface="Arial" charset="0"/>
              <a:buChar char="•"/>
              <a:defRPr sz="18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Font typeface="Arial" charset="0"/>
              <a:buChar char="–"/>
              <a:defRPr sz="16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Font typeface="Arial" charset="0"/>
              <a:buChar char="»"/>
              <a:defRPr sz="16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2000" dirty="0"/>
              <a:t>Can the </a:t>
            </a:r>
            <a:r>
              <a:rPr lang="fr-FR" sz="2000" dirty="0" err="1"/>
              <a:t>reflected</a:t>
            </a:r>
            <a:r>
              <a:rPr lang="fr-FR" sz="2000" dirty="0"/>
              <a:t> light </a:t>
            </a:r>
            <a:r>
              <a:rPr lang="fr-FR" sz="2000" dirty="0" err="1"/>
              <a:t>intensity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calculated</a:t>
            </a:r>
            <a:r>
              <a:rPr lang="fr-FR" sz="2000" dirty="0"/>
              <a:t>?</a:t>
            </a:r>
          </a:p>
        </p:txBody>
      </p:sp>
      <p:sp>
        <p:nvSpPr>
          <p:cNvPr id="9" name="TextBox 58"/>
          <p:cNvSpPr txBox="1"/>
          <p:nvPr/>
        </p:nvSpPr>
        <p:spPr>
          <a:xfrm>
            <a:off x="4355980" y="3389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grpSp>
        <p:nvGrpSpPr>
          <p:cNvPr id="3" name="Group 2"/>
          <p:cNvGrpSpPr/>
          <p:nvPr/>
        </p:nvGrpSpPr>
        <p:grpSpPr>
          <a:xfrm>
            <a:off x="827589" y="3933060"/>
            <a:ext cx="2664297" cy="2191519"/>
            <a:chOff x="827584" y="3933056"/>
            <a:chExt cx="2664297" cy="2191519"/>
          </a:xfrm>
        </p:grpSpPr>
        <p:grpSp>
          <p:nvGrpSpPr>
            <p:cNvPr id="24" name="Group 23"/>
            <p:cNvGrpSpPr/>
            <p:nvPr/>
          </p:nvGrpSpPr>
          <p:grpSpPr>
            <a:xfrm>
              <a:off x="827584" y="3933056"/>
              <a:ext cx="2664297" cy="2191519"/>
              <a:chOff x="827584" y="3933056"/>
              <a:chExt cx="2664297" cy="219151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27584" y="4143400"/>
                <a:ext cx="1139577" cy="68691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967268" y="3933056"/>
                <a:ext cx="1524613" cy="89253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1967268" y="4825592"/>
                <a:ext cx="909282" cy="1298983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/>
              <p:cNvSpPr/>
              <p:nvPr/>
            </p:nvSpPr>
            <p:spPr>
              <a:xfrm>
                <a:off x="1318544" y="4176868"/>
                <a:ext cx="1297448" cy="1297448"/>
              </a:xfrm>
              <a:prstGeom prst="arc">
                <a:avLst>
                  <a:gd name="adj1" fmla="val 12744697"/>
                  <a:gd name="adj2" fmla="val 16243782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1" name="Arc 20"/>
              <p:cNvSpPr/>
              <p:nvPr/>
            </p:nvSpPr>
            <p:spPr>
              <a:xfrm rot="10800000">
                <a:off x="1342126" y="4201716"/>
                <a:ext cx="1273866" cy="1273866"/>
              </a:xfrm>
              <a:prstGeom prst="arc">
                <a:avLst>
                  <a:gd name="adj1" fmla="val 14090775"/>
                  <a:gd name="adj2" fmla="val 16344295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603465" y="4292965"/>
                    <a:ext cx="355610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sz="11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100" b="1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de-CH" sz="1100" b="1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fr-CH" sz="1100" b="1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3465" y="4292965"/>
                    <a:ext cx="355610" cy="2616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959075" y="5157192"/>
                    <a:ext cx="36041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sz="11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100" b="1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de-CH" sz="1100" b="1" i="1">
                                  <a:solidFill>
                                    <a:schemeClr val="accent5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oMath>
                      </m:oMathPara>
                    </a14:m>
                    <a:endParaRPr lang="fr-CH" sz="1100" b="1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9075" y="5157192"/>
                    <a:ext cx="360419" cy="2616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46526" y="4817348"/>
                  <a:ext cx="38125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1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1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de-CH" sz="11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CH" sz="11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526" y="4817348"/>
                  <a:ext cx="381258" cy="2616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246526" y="4554576"/>
                  <a:ext cx="38125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1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1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de-CH" sz="11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CH" sz="11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526" y="4554576"/>
                  <a:ext cx="381258" cy="261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76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Polarisation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1268784"/>
            <a:ext cx="6912768" cy="5112544"/>
          </a:xfrm>
        </p:spPr>
        <p:txBody>
          <a:bodyPr/>
          <a:lstStyle/>
          <a:p>
            <a:r>
              <a:rPr lang="de-CH" sz="1800" dirty="0" err="1"/>
              <a:t>What</a:t>
            </a:r>
            <a:r>
              <a:rPr lang="de-CH" sz="1800" dirty="0"/>
              <a:t> </a:t>
            </a:r>
            <a:r>
              <a:rPr lang="de-CH" sz="1800" dirty="0" err="1"/>
              <a:t>is</a:t>
            </a:r>
            <a:r>
              <a:rPr lang="de-CH" sz="1800" dirty="0"/>
              <a:t> </a:t>
            </a:r>
            <a:r>
              <a:rPr lang="de-CH" sz="1800" dirty="0" err="1"/>
              <a:t>polarization</a:t>
            </a:r>
            <a:r>
              <a:rPr lang="de-CH" sz="1800" dirty="0"/>
              <a:t>?</a:t>
            </a:r>
          </a:p>
          <a:p>
            <a:r>
              <a:rPr lang="de-CH" sz="1800" dirty="0" err="1"/>
              <a:t>For</a:t>
            </a:r>
            <a:r>
              <a:rPr lang="de-CH" sz="1800" dirty="0"/>
              <a:t> </a:t>
            </a:r>
            <a:r>
              <a:rPr lang="de-CH" sz="1800" dirty="0" err="1"/>
              <a:t>linearly</a:t>
            </a:r>
            <a:r>
              <a:rPr lang="de-CH" sz="1800" dirty="0"/>
              <a:t> </a:t>
            </a:r>
            <a:r>
              <a:rPr lang="de-CH" sz="1800" dirty="0" err="1"/>
              <a:t>polarized</a:t>
            </a:r>
            <a:r>
              <a:rPr lang="de-CH" sz="1800" dirty="0"/>
              <a:t> light:</a:t>
            </a:r>
            <a:endParaRPr lang="fr-FR" sz="1800" dirty="0"/>
          </a:p>
          <a:p>
            <a:pPr lvl="1"/>
            <a:r>
              <a:rPr lang="de-CH" sz="1800" dirty="0"/>
              <a:t>s – </a:t>
            </a:r>
            <a:r>
              <a:rPr lang="de-CH" sz="1800" dirty="0" err="1"/>
              <a:t>polarisation</a:t>
            </a:r>
            <a:r>
              <a:rPr lang="de-CH" sz="1800" dirty="0"/>
              <a:t> Ʇ (senkrecht; </a:t>
            </a:r>
            <a:r>
              <a:rPr lang="de-CH" sz="1800" dirty="0" err="1"/>
              <a:t>german</a:t>
            </a:r>
            <a:r>
              <a:rPr lang="de-CH" sz="1800" dirty="0"/>
              <a:t> </a:t>
            </a:r>
            <a:r>
              <a:rPr lang="de-CH" sz="1800" dirty="0" err="1"/>
              <a:t>for</a:t>
            </a:r>
            <a:r>
              <a:rPr lang="de-CH" sz="1800" dirty="0"/>
              <a:t> </a:t>
            </a:r>
            <a:r>
              <a:rPr lang="de-CH" sz="1800" dirty="0" err="1"/>
              <a:t>perpendicular</a:t>
            </a:r>
            <a:r>
              <a:rPr lang="de-CH" sz="1800" dirty="0"/>
              <a:t>)</a:t>
            </a:r>
          </a:p>
          <a:p>
            <a:pPr marL="892130" lvl="2" indent="-268275">
              <a:tabLst>
                <a:tab pos="534961" algn="l"/>
              </a:tabLst>
            </a:pPr>
            <a:r>
              <a:rPr lang="fr-FR" sz="1800" dirty="0"/>
              <a:t>Electric </a:t>
            </a:r>
            <a:r>
              <a:rPr lang="fr-FR" sz="1800" dirty="0" err="1"/>
              <a:t>field</a:t>
            </a:r>
            <a:r>
              <a:rPr lang="fr-FR" sz="1800" dirty="0"/>
              <a:t> </a:t>
            </a:r>
            <a:r>
              <a:rPr lang="fr-FR" sz="1800" dirty="0" err="1"/>
              <a:t>vector</a:t>
            </a:r>
            <a:r>
              <a:rPr lang="fr-FR" sz="1800" dirty="0"/>
              <a:t> </a:t>
            </a:r>
            <a:r>
              <a:rPr lang="fr-FR" sz="1800" dirty="0" err="1"/>
              <a:t>perpendicular</a:t>
            </a:r>
            <a:r>
              <a:rPr lang="fr-FR" sz="1800" dirty="0"/>
              <a:t> to light propagation plane</a:t>
            </a:r>
            <a:endParaRPr lang="de-CH" sz="1800" dirty="0"/>
          </a:p>
          <a:p>
            <a:pPr lvl="1"/>
            <a:r>
              <a:rPr lang="de-CH" sz="1800" dirty="0"/>
              <a:t>p - </a:t>
            </a:r>
            <a:r>
              <a:rPr lang="de-CH" sz="1800" dirty="0" err="1"/>
              <a:t>polarisation</a:t>
            </a:r>
            <a:r>
              <a:rPr lang="de-CH" sz="1800" dirty="0"/>
              <a:t>  II (parallel)</a:t>
            </a:r>
          </a:p>
          <a:p>
            <a:pPr marL="892130" lvl="2" indent="-268275"/>
            <a:r>
              <a:rPr lang="fr-FR" sz="1800" dirty="0"/>
              <a:t>Electric </a:t>
            </a:r>
            <a:r>
              <a:rPr lang="fr-FR" sz="1800" dirty="0" err="1"/>
              <a:t>field</a:t>
            </a:r>
            <a:r>
              <a:rPr lang="fr-FR" sz="1800" dirty="0"/>
              <a:t> </a:t>
            </a:r>
            <a:r>
              <a:rPr lang="fr-FR" sz="1800" dirty="0" err="1"/>
              <a:t>vector</a:t>
            </a:r>
            <a:r>
              <a:rPr lang="fr-FR" sz="1800" dirty="0"/>
              <a:t> lies in the light propagation plane</a:t>
            </a:r>
            <a:endParaRPr lang="de-CH" sz="1800" dirty="0"/>
          </a:p>
          <a:p>
            <a:pPr lvl="2"/>
            <a:endParaRPr lang="de-CH" sz="1800" dirty="0"/>
          </a:p>
          <a:p>
            <a:pPr lvl="2"/>
            <a:endParaRPr lang="de-CH" sz="1800" dirty="0"/>
          </a:p>
          <a:p>
            <a:pPr lvl="2"/>
            <a:endParaRPr lang="de-CH" sz="1800" dirty="0"/>
          </a:p>
          <a:p>
            <a:pPr lvl="2"/>
            <a:endParaRPr lang="de-CH" sz="1800" dirty="0"/>
          </a:p>
          <a:p>
            <a:pPr lvl="2"/>
            <a:endParaRPr lang="de-CH" sz="1800" dirty="0"/>
          </a:p>
          <a:p>
            <a:pPr lvl="2"/>
            <a:endParaRPr lang="de-CH" sz="1800" dirty="0"/>
          </a:p>
          <a:p>
            <a:pPr lvl="2"/>
            <a:endParaRPr lang="de-CH" sz="1800" dirty="0"/>
          </a:p>
          <a:p>
            <a:pPr lvl="2"/>
            <a:endParaRPr lang="de-CH" sz="1800" dirty="0"/>
          </a:p>
        </p:txBody>
      </p:sp>
      <p:pic>
        <p:nvPicPr>
          <p:cNvPr id="33794" name="Picture 2" descr="http://upload.wikimedia.org/wikipedia/commons/thumb/4/41/Rising_circular.gif/300px-Rising_circul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2" y="2685255"/>
            <a:ext cx="2857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apaulodesign.com/blog/uploaded_images/polarized-water_2-794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62304"/>
            <a:ext cx="3312368" cy="185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9" y="5962103"/>
            <a:ext cx="61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dirty="0" err="1">
                <a:latin typeface="+mn-lt"/>
              </a:rPr>
              <a:t>polarization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filters</a:t>
            </a:r>
            <a:r>
              <a:rPr lang="fr-FR" dirty="0">
                <a:latin typeface="+mn-lt"/>
              </a:rPr>
              <a:t> are </a:t>
            </a:r>
            <a:r>
              <a:rPr lang="fr-FR" dirty="0" err="1">
                <a:latin typeface="+mn-lt"/>
              </a:rPr>
              <a:t>often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used</a:t>
            </a:r>
            <a:r>
              <a:rPr lang="fr-FR" dirty="0">
                <a:latin typeface="+mn-lt"/>
              </a:rPr>
              <a:t> in photographie</a:t>
            </a:r>
            <a:endParaRPr lang="fr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39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de Brewster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2" y="836712"/>
            <a:ext cx="4464051" cy="5400576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4" descr="http://upload.wikimedia.org/wikipedia/commons/thumb/a/a4/Fresnel_reflection.svg/1000px-Fresnel_reflection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3" t="195" r="48924" b="-195"/>
          <a:stretch/>
        </p:blipFill>
        <p:spPr bwMode="auto">
          <a:xfrm>
            <a:off x="323530" y="1700810"/>
            <a:ext cx="3806204" cy="33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88026" y="3434397"/>
                <a:ext cx="3772636" cy="763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4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CH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6" y="3434397"/>
                <a:ext cx="3772636" cy="763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5940152" y="4514517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06085" y="5378618"/>
                <a:ext cx="202946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4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CH" b="0" i="0" smtClean="0">
                              <a:latin typeface="Cambria Math"/>
                              <a:ea typeface="Cambria Math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de-CH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085" y="5378618"/>
                <a:ext cx="2029466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44208" y="451626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Snell-Descartes law</a:t>
            </a:r>
          </a:p>
        </p:txBody>
      </p:sp>
    </p:spTree>
    <p:extLst>
      <p:ext uri="{BB962C8B-B14F-4D97-AF65-F5344CB8AC3E}">
        <p14:creationId xmlns:p14="http://schemas.microsoft.com/office/powerpoint/2010/main" val="131986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Reflection</a:t>
            </a:r>
            <a:endParaRPr lang="en-US"/>
          </a:p>
        </p:txBody>
      </p:sp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4846" y="940983"/>
            <a:ext cx="5394081" cy="389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02411" y="5602928"/>
          <a:ext cx="145805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431640" progId="Equation.DSMT4">
                  <p:embed/>
                </p:oleObj>
              </mc:Choice>
              <mc:Fallback>
                <p:oleObj name="Equation" r:id="rId3" imgW="91440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2411" y="5602928"/>
                        <a:ext cx="1458057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617802" y="5778231"/>
            <a:ext cx="1607309" cy="70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Brewster Angle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812060" y="4596320"/>
            <a:ext cx="89794" cy="11819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901854" y="2889640"/>
            <a:ext cx="827445" cy="2888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-172" r="5983" b="48465"/>
          <a:stretch/>
        </p:blipFill>
        <p:spPr bwMode="auto">
          <a:xfrm>
            <a:off x="308823" y="1281619"/>
            <a:ext cx="2564578" cy="2675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76444" y="5778231"/>
          <a:ext cx="1254369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28600" progId="Equation.DSMT4">
                  <p:embed/>
                </p:oleObj>
              </mc:Choice>
              <mc:Fallback>
                <p:oleObj name="Equation" r:id="rId6" imgW="78732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444" y="5778231"/>
                        <a:ext cx="1254369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308823" y="4468032"/>
            <a:ext cx="3338692" cy="131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 rtlCol="0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  <a:latin typeface="+mn-lt"/>
                <a:sym typeface="Symbol" pitchFamily="18" charset="2"/>
              </a:rPr>
              <a:t>Excited dipoles cannot reemit light in the direction parallel to the dipole vector  no reflected light if,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903629" y="3492231"/>
            <a:ext cx="224484" cy="8417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98286"/>
      </p:ext>
    </p:extLst>
  </p:cSld>
  <p:clrMapOvr>
    <a:masterClrMapping/>
  </p:clrMapOvr>
</p:sld>
</file>

<file path=ppt/theme/theme1.xml><?xml version="1.0" encoding="utf-8"?>
<a:theme xmlns:a="http://schemas.openxmlformats.org/drawingml/2006/main" name="LP-Lecture Template">
  <a:themeElements>
    <a:clrScheme name="3_Template n 2 SS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emplate n 2 SS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LP-Lecture Theme</Template>
  <TotalTime>0</TotalTime>
  <Words>1288</Words>
  <Application>Microsoft Office PowerPoint</Application>
  <PresentationFormat>Bildschirmpräsentation (4:3)</PresentationFormat>
  <Paragraphs>228</Paragraphs>
  <Slides>48</Slides>
  <Notes>7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Symbol</vt:lpstr>
      <vt:lpstr>Times New Roman</vt:lpstr>
      <vt:lpstr>LP-Lecture Template</vt:lpstr>
      <vt:lpstr>Equation</vt:lpstr>
      <vt:lpstr>Advanced materials processing with intelligent systems  Light materials interaction</vt:lpstr>
      <vt:lpstr>Content</vt:lpstr>
      <vt:lpstr>Content</vt:lpstr>
      <vt:lpstr>Light meets material</vt:lpstr>
      <vt:lpstr>Fresnel Equations</vt:lpstr>
      <vt:lpstr>Fresnel coefficients</vt:lpstr>
      <vt:lpstr>Polarisation</vt:lpstr>
      <vt:lpstr>Angle de Brewster </vt:lpstr>
      <vt:lpstr>Reflection</vt:lpstr>
      <vt:lpstr>Reflection</vt:lpstr>
      <vt:lpstr>Diffuse reflectance</vt:lpstr>
      <vt:lpstr>Optical properties of Metals</vt:lpstr>
      <vt:lpstr>Electrons in Metal</vt:lpstr>
      <vt:lpstr>Theoretical Plasma Frequencies</vt:lpstr>
      <vt:lpstr>Frequency Dependence</vt:lpstr>
      <vt:lpstr>Dielectric Constant and Conductivity</vt:lpstr>
      <vt:lpstr>Reflection of Al, Ag &amp; Au</vt:lpstr>
      <vt:lpstr>Reflection coefficients and penetration depth for some Materials</vt:lpstr>
      <vt:lpstr>dependances</vt:lpstr>
      <vt:lpstr>Light meets material</vt:lpstr>
      <vt:lpstr>Light absorption</vt:lpstr>
      <vt:lpstr>Absorption</vt:lpstr>
      <vt:lpstr>Absorption – Transmission index of refraction</vt:lpstr>
      <vt:lpstr>Absorption – Transmission index of refraction</vt:lpstr>
      <vt:lpstr>Transmission Spectra (Fused Silica)</vt:lpstr>
      <vt:lpstr>Transmission Spectra (Silicon)</vt:lpstr>
      <vt:lpstr>Electronic absorption: Energy Levels</vt:lpstr>
      <vt:lpstr>Light absorption in a Gaseous Molecule</vt:lpstr>
      <vt:lpstr>Sodium D-line</vt:lpstr>
      <vt:lpstr>Sodium D-line – why is it a doublet ?</vt:lpstr>
      <vt:lpstr>Absorption</vt:lpstr>
      <vt:lpstr>Absorption &amp; Fluorescence</vt:lpstr>
      <vt:lpstr>Band Structure of Solids</vt:lpstr>
      <vt:lpstr>Band Gap Absorption</vt:lpstr>
      <vt:lpstr>Fluorescein</vt:lpstr>
      <vt:lpstr>Absorption/Luminescence Centers in Solids</vt:lpstr>
      <vt:lpstr>Emission of Luminescent Lamp</vt:lpstr>
      <vt:lpstr>Vibronic Transitions and Infrared Spectroscopy</vt:lpstr>
      <vt:lpstr>Infrared Spectroscopy</vt:lpstr>
      <vt:lpstr>Schematic of Infrared Spectroscopy</vt:lpstr>
      <vt:lpstr>Electronic and Vibronic Trasitions</vt:lpstr>
      <vt:lpstr>Absorption</vt:lpstr>
      <vt:lpstr>Measures of Absorption</vt:lpstr>
      <vt:lpstr>Partially transparent scattering media</vt:lpstr>
      <vt:lpstr>Kubelka - Munk</vt:lpstr>
      <vt:lpstr>Kubelka - Munk</vt:lpstr>
      <vt:lpstr>Scattering</vt:lpstr>
      <vt:lpstr>Effective Medium Approximation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IOA</dc:creator>
  <cp:lastModifiedBy>Hoffmann, Patrik</cp:lastModifiedBy>
  <cp:revision>368</cp:revision>
  <dcterms:created xsi:type="dcterms:W3CDTF">2010-11-12T14:07:11Z</dcterms:created>
  <dcterms:modified xsi:type="dcterms:W3CDTF">2024-09-19T11:11:45Z</dcterms:modified>
</cp:coreProperties>
</file>